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sldIdLst>
    <p:sldId id="274" r:id="rId2"/>
    <p:sldId id="458" r:id="rId3"/>
    <p:sldId id="441" r:id="rId4"/>
    <p:sldId id="455" r:id="rId5"/>
    <p:sldId id="449" r:id="rId6"/>
    <p:sldId id="451" r:id="rId7"/>
    <p:sldId id="452" r:id="rId8"/>
    <p:sldId id="456" r:id="rId9"/>
    <p:sldId id="457" r:id="rId10"/>
    <p:sldId id="448" r:id="rId11"/>
    <p:sldId id="459" r:id="rId12"/>
    <p:sldId id="460" r:id="rId13"/>
    <p:sldId id="461" r:id="rId14"/>
    <p:sldId id="462" r:id="rId15"/>
    <p:sldId id="463" r:id="rId16"/>
    <p:sldId id="464" r:id="rId17"/>
    <p:sldId id="465" r:id="rId18"/>
    <p:sldId id="466" r:id="rId19"/>
    <p:sldId id="467" r:id="rId20"/>
    <p:sldId id="471" r:id="rId21"/>
    <p:sldId id="469" r:id="rId22"/>
    <p:sldId id="470" r:id="rId2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00"/>
    <a:srgbClr val="35FA26"/>
    <a:srgbClr val="F2CEE3"/>
    <a:srgbClr val="008000"/>
    <a:srgbClr val="FF0066"/>
    <a:srgbClr val="FF3399"/>
    <a:srgbClr val="440C41"/>
    <a:srgbClr val="56344A"/>
    <a:srgbClr val="E6E61A"/>
    <a:srgbClr val="FF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2017" autoAdjust="0"/>
    <p:restoredTop sz="94539" autoAdjust="0"/>
  </p:normalViewPr>
  <p:slideViewPr>
    <p:cSldViewPr>
      <p:cViewPr>
        <p:scale>
          <a:sx n="75" d="100"/>
          <a:sy n="75" d="100"/>
        </p:scale>
        <p:origin x="-1578" y="-282"/>
      </p:cViewPr>
      <p:guideLst>
        <p:guide orient="horz" pos="2168"/>
        <p:guide pos="292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38FED3-C54B-41D4-94BC-80BE44D68AA3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39AC8BDF-B565-4478-9398-5265C7BACB7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3" name="Rectangle 3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662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6627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F9C229D7-D75E-4A67-9745-75E6B082C642}" type="slidenum">
              <a:rPr lang="zh-CN" altLang="en-US" sz="1200" b="0">
                <a:solidFill>
                  <a:schemeClr val="tx1"/>
                </a:solidFill>
              </a:rPr>
              <a:pPr algn="r"/>
              <a:t>16</a:t>
            </a:fld>
            <a:endParaRPr lang="en-US" altLang="zh-CN" sz="1200" b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301625" y="685800"/>
            <a:ext cx="854075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304800" y="1981200"/>
            <a:ext cx="4194175" cy="18669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51375" y="1981200"/>
            <a:ext cx="4194175" cy="18669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304800" y="4000500"/>
            <a:ext cx="4194175" cy="18669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51375" y="4000500"/>
            <a:ext cx="4194175" cy="18669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301625" y="6019800"/>
            <a:ext cx="2289175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019800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019800"/>
            <a:ext cx="2289175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E974B7B-5386-4C82-A1B2-088F08FE4BA2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bg>
      <p:bgPr>
        <a:blipFill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fld id="{AB507553-BE37-4130-89B8-8AECABB00B3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14.xml"/><Relationship Id="rId4" Type="http://schemas.openxmlformats.org/officeDocument/2006/relationships/slide" Target="slide1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7" Type="http://schemas.openxmlformats.org/officeDocument/2006/relationships/image" Target="../media/image15.jpeg"/><Relationship Id="rId2" Type="http://schemas.openxmlformats.org/officeDocument/2006/relationships/slide" Target="slide16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.jpeg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14.xml"/><Relationship Id="rId5" Type="http://schemas.openxmlformats.org/officeDocument/2006/relationships/slide" Target="slide21.xml"/><Relationship Id="rId4" Type="http://schemas.openxmlformats.org/officeDocument/2006/relationships/slide" Target="slide1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" Target="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0.xml"/><Relationship Id="rId6" Type="http://schemas.openxmlformats.org/officeDocument/2006/relationships/audio" Target="../media/audio1.wav"/><Relationship Id="rId5" Type="http://schemas.openxmlformats.org/officeDocument/2006/relationships/image" Target="../media/image3.emf"/><Relationship Id="rId4" Type="http://schemas.openxmlformats.org/officeDocument/2006/relationships/slide" Target="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6"/>
          <p:cNvSpPr txBox="1">
            <a:spLocks noChangeArrowheads="1"/>
          </p:cNvSpPr>
          <p:nvPr/>
        </p:nvSpPr>
        <p:spPr bwMode="auto">
          <a:xfrm>
            <a:off x="357158" y="1208783"/>
            <a:ext cx="8429684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5400" dirty="0" smtClean="0"/>
              <a:t>第</a:t>
            </a:r>
            <a:r>
              <a:rPr lang="en-US" altLang="zh-CN" sz="5400" dirty="0" smtClean="0"/>
              <a:t>5</a:t>
            </a:r>
            <a:r>
              <a:rPr lang="zh-CN" altLang="en-US" sz="5400" dirty="0" smtClean="0"/>
              <a:t>单元     三角形</a:t>
            </a:r>
            <a:endParaRPr lang="zh-CN" altLang="en-US" sz="5400" dirty="0"/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185863" y="519063"/>
            <a:ext cx="54737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四年级数学</a:t>
            </a:r>
            <a:r>
              <a:rPr lang="en-US" altLang="zh-CN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下</a:t>
            </a:r>
            <a:endParaRPr lang="zh-CN" altLang="en-US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484438" y="4868863"/>
            <a:ext cx="2159000" cy="1009650"/>
            <a:chOff x="684213" y="4868863"/>
            <a:chExt cx="2159000" cy="1009650"/>
          </a:xfrm>
        </p:grpSpPr>
        <p:sp>
          <p:nvSpPr>
            <p:cNvPr id="19" name="Oval 2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0" name="Rectangle 18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学习新知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554552" y="4868863"/>
            <a:ext cx="2160588" cy="1009650"/>
            <a:chOff x="3708400" y="4868863"/>
            <a:chExt cx="2160588" cy="1009650"/>
          </a:xfrm>
        </p:grpSpPr>
        <p:sp>
          <p:nvSpPr>
            <p:cNvPr id="22" name="Oval 30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3708400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3" name="Rectangle 31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52863" y="5086351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随堂练习</a:t>
              </a:r>
            </a:p>
          </p:txBody>
        </p:sp>
      </p:grpSp>
      <p:grpSp>
        <p:nvGrpSpPr>
          <p:cNvPr id="25" name="Group 44"/>
          <p:cNvGrpSpPr/>
          <p:nvPr/>
        </p:nvGrpSpPr>
        <p:grpSpPr bwMode="auto">
          <a:xfrm>
            <a:off x="6626254" y="4868863"/>
            <a:ext cx="2160588" cy="1009650"/>
            <a:chOff x="4150" y="2976"/>
            <a:chExt cx="1361" cy="636"/>
          </a:xfrm>
        </p:grpSpPr>
        <p:sp>
          <p:nvSpPr>
            <p:cNvPr id="26" name="Oval 32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4150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7" name="Rectangle 33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241" y="3111"/>
              <a:ext cx="127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作业设计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12736" y="4857760"/>
            <a:ext cx="2159000" cy="1009650"/>
            <a:chOff x="684213" y="4868863"/>
            <a:chExt cx="2159000" cy="1009650"/>
          </a:xfrm>
        </p:grpSpPr>
        <p:sp>
          <p:nvSpPr>
            <p:cNvPr id="29" name="Oval 2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0" name="Rectangle 18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anose="02010600030101010101" pitchFamily="2" charset="-122"/>
                </a:rPr>
                <a:t>复习准备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1484298" y="2153384"/>
            <a:ext cx="650085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r>
              <a:rPr lang="en-US" altLang="zh-CN" sz="48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3  </a:t>
            </a:r>
            <a:r>
              <a:rPr lang="zh-CN" altLang="en-US" sz="48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三角形的内角和</a:t>
            </a:r>
          </a:p>
        </p:txBody>
      </p:sp>
      <p:sp>
        <p:nvSpPr>
          <p:cNvPr id="24" name="矩形 23"/>
          <p:cNvSpPr/>
          <p:nvPr/>
        </p:nvSpPr>
        <p:spPr>
          <a:xfrm>
            <a:off x="1085884" y="3511039"/>
            <a:ext cx="6972231" cy="769441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zh-CN" altLang="en-US" sz="44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44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4400" smtClean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课时   四边形的</a:t>
            </a:r>
            <a:r>
              <a:rPr lang="zh-CN" altLang="en-US" sz="44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内角和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269757" y="502802"/>
            <a:ext cx="21739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巩 固 练 习</a:t>
            </a:r>
          </a:p>
        </p:txBody>
      </p:sp>
      <p:sp>
        <p:nvSpPr>
          <p:cNvPr id="2" name="矩形 1"/>
          <p:cNvSpPr/>
          <p:nvPr/>
        </p:nvSpPr>
        <p:spPr>
          <a:xfrm>
            <a:off x="512901" y="1056373"/>
            <a:ext cx="397487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zh-CN" altLang="en-US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填一填。</a:t>
            </a:r>
          </a:p>
        </p:txBody>
      </p:sp>
      <p:sp>
        <p:nvSpPr>
          <p:cNvPr id="3" name="矩形 2"/>
          <p:cNvSpPr/>
          <p:nvPr/>
        </p:nvSpPr>
        <p:spPr>
          <a:xfrm>
            <a:off x="512899" y="2009787"/>
            <a:ext cx="8019539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36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平行四边形的内角和是</a:t>
            </a:r>
            <a:r>
              <a:rPr lang="en-US" altLang="zh-CN" sz="36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(   </a:t>
            </a:r>
            <a:r>
              <a:rPr lang="en-US" altLang="zh-CN" sz="36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36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度。</a:t>
            </a:r>
          </a:p>
        </p:txBody>
      </p:sp>
      <p:sp>
        <p:nvSpPr>
          <p:cNvPr id="4" name="矩形 3"/>
          <p:cNvSpPr/>
          <p:nvPr/>
        </p:nvSpPr>
        <p:spPr>
          <a:xfrm>
            <a:off x="2505716" y="3356992"/>
            <a:ext cx="6026723" cy="2584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sz="36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四边形可以转化成</a:t>
            </a:r>
          </a:p>
          <a:p>
            <a:pPr lvl="0" eaLnBrk="0" hangingPunct="0">
              <a:lnSpc>
                <a:spcPct val="1500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6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36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36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36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sz="36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(   </a:t>
            </a:r>
            <a:r>
              <a:rPr lang="zh-CN" altLang="en-US" sz="36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36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36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36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形来求内角和。</a:t>
            </a:r>
          </a:p>
        </p:txBody>
      </p:sp>
      <p:sp>
        <p:nvSpPr>
          <p:cNvPr id="6" name="矩形 5"/>
          <p:cNvSpPr/>
          <p:nvPr/>
        </p:nvSpPr>
        <p:spPr>
          <a:xfrm>
            <a:off x="5868144" y="2164766"/>
            <a:ext cx="97815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360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56454" y="4263869"/>
            <a:ext cx="74892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两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443997" y="4143557"/>
            <a:ext cx="1313180" cy="10112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zh-CN" altLang="en-US" sz="44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三角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5F5F5"/>
              </a:clrFrom>
              <a:clrTo>
                <a:srgbClr val="F5F5F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7155"/>
          <a:stretch>
            <a:fillRect/>
          </a:stretch>
        </p:blipFill>
        <p:spPr>
          <a:xfrm>
            <a:off x="512900" y="3480103"/>
            <a:ext cx="1687771" cy="2377440"/>
          </a:xfrm>
          <a:prstGeom prst="rect">
            <a:avLst/>
          </a:prstGeom>
        </p:spPr>
      </p:pic>
      <p:pic>
        <p:nvPicPr>
          <p:cNvPr id="10" name="Picture 34">
            <a:hlinkClick r:id="rId3" action="ppaction://hlinksldjump"/>
          </p:cNvPr>
          <p:cNvPicPr>
            <a:picLocks noChangeArrowheads="1"/>
          </p:cNvPicPr>
          <p:nvPr/>
        </p:nvPicPr>
        <p:blipFill>
          <a:blip r:embed="rId4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949280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 Box 18">
            <a:hlinkClick r:id="" action="ppaction://hlinkshowjump?jump=firstslide">
              <a:snd r:embed="rId5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307959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49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随 堂 练 习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428596" y="683985"/>
            <a:ext cx="59554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1.</a:t>
            </a:r>
            <a:r>
              <a:rPr lang="zh-CN" altLang="en-US" sz="3200" dirty="0">
                <a:latin typeface="+mn-ea"/>
                <a:ea typeface="+mn-ea"/>
              </a:rPr>
              <a:t>完成教材第</a:t>
            </a:r>
            <a:r>
              <a:rPr lang="en-US" altLang="zh-CN" sz="3200" dirty="0">
                <a:latin typeface="+mn-ea"/>
                <a:ea typeface="+mn-ea"/>
              </a:rPr>
              <a:t>68</a:t>
            </a:r>
            <a:r>
              <a:rPr lang="zh-CN" altLang="en-US" sz="3200" dirty="0">
                <a:latin typeface="+mn-ea"/>
                <a:ea typeface="+mn-ea"/>
              </a:rPr>
              <a:t>页“做一做”。</a:t>
            </a:r>
            <a:endParaRPr lang="zh-CN" altLang="zh-CN" sz="3200" dirty="0">
              <a:latin typeface="+mn-ea"/>
              <a:ea typeface="+mn-ea"/>
            </a:endParaRPr>
          </a:p>
        </p:txBody>
      </p:sp>
      <p:sp>
        <p:nvSpPr>
          <p:cNvPr id="27" name="矩形 26"/>
          <p:cNvSpPr/>
          <p:nvPr/>
        </p:nvSpPr>
        <p:spPr>
          <a:xfrm flipH="1">
            <a:off x="390976" y="1844824"/>
            <a:ext cx="4752528" cy="1454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你能想办法求出右边这个多边形的内角和吗？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43608" y="4437112"/>
            <a:ext cx="245772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srgbClr val="FF0000"/>
                </a:solidFill>
              </a:rPr>
              <a:t>180°×4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05025" y="4428401"/>
            <a:ext cx="188705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srgbClr val="FF0000"/>
                </a:solidFill>
              </a:rPr>
              <a:t>=</a:t>
            </a:r>
            <a:r>
              <a:rPr lang="en-US" altLang="zh-CN" sz="4400" dirty="0" smtClean="0">
                <a:solidFill>
                  <a:srgbClr val="FF0000"/>
                </a:solidFill>
              </a:rPr>
              <a:t>720°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25463" y="1503546"/>
            <a:ext cx="2918437" cy="25015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913" y="2200275"/>
            <a:ext cx="9020175" cy="245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9" name="Picture 34">
            <a:hlinkClick r:id="rId3" action="ppaction://hlinksldjump"/>
          </p:cNvPr>
          <p:cNvPicPr>
            <a:picLocks noChangeArrowheads="1"/>
          </p:cNvPicPr>
          <p:nvPr/>
        </p:nvPicPr>
        <p:blipFill>
          <a:blip r:embed="rId4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949280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Text Box 18">
            <a:hlinkClick r:id="" action="ppaction://hlinkshowjump?jump=firstslide">
              <a:snd r:embed="rId5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307959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45721" y="500042"/>
            <a:ext cx="739817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2.</a:t>
            </a:r>
            <a:r>
              <a:rPr lang="zh-CN" altLang="en-US" sz="3200" dirty="0">
                <a:latin typeface="+mn-ea"/>
                <a:ea typeface="+mn-ea"/>
              </a:rPr>
              <a:t>完成教材第</a:t>
            </a:r>
            <a:r>
              <a:rPr lang="en-US" altLang="zh-CN" sz="3200" dirty="0">
                <a:latin typeface="+mn-ea"/>
                <a:ea typeface="+mn-ea"/>
              </a:rPr>
              <a:t>69</a:t>
            </a:r>
            <a:r>
              <a:rPr lang="zh-CN" altLang="en-US" sz="3200" dirty="0">
                <a:latin typeface="+mn-ea"/>
                <a:ea typeface="+mn-ea"/>
              </a:rPr>
              <a:t>页“练习十六”第</a:t>
            </a:r>
            <a:r>
              <a:rPr lang="en-US" altLang="zh-CN" sz="3200" dirty="0">
                <a:latin typeface="+mn-ea"/>
                <a:ea typeface="+mn-ea"/>
              </a:rPr>
              <a:t>4</a:t>
            </a:r>
            <a:r>
              <a:rPr lang="zh-CN" altLang="en-US" sz="3200" dirty="0">
                <a:latin typeface="+mn-ea"/>
                <a:ea typeface="+mn-ea"/>
              </a:rPr>
              <a:t>题。</a:t>
            </a:r>
          </a:p>
        </p:txBody>
      </p:sp>
      <p:sp>
        <p:nvSpPr>
          <p:cNvPr id="16" name="矩形 15"/>
          <p:cNvSpPr/>
          <p:nvPr/>
        </p:nvSpPr>
        <p:spPr>
          <a:xfrm flipH="1">
            <a:off x="531407" y="1260049"/>
            <a:ext cx="739817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4.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画一画，算一算，你发现了什么？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605526" y="3933056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2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342143" y="3963225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3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975684" y="3789040"/>
            <a:ext cx="110991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</a:rPr>
              <a:t>180°×4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074366" y="3789040"/>
            <a:ext cx="81849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</a:rPr>
              <a:t>180×5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325413" y="3136612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6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287084" y="3136612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7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6325413" y="2276872"/>
            <a:ext cx="0" cy="720080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6325413" y="2276872"/>
            <a:ext cx="393056" cy="720080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6325413" y="2276872"/>
            <a:ext cx="545456" cy="360040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H="1">
            <a:off x="7085601" y="2276872"/>
            <a:ext cx="404009" cy="576064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H="1">
            <a:off x="7388346" y="2276872"/>
            <a:ext cx="101261" cy="648072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7489607" y="2276872"/>
            <a:ext cx="190533" cy="648072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7489609" y="2276872"/>
            <a:ext cx="321684" cy="400236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827584" y="5097398"/>
            <a:ext cx="7349745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dirty="0" smtClean="0">
                <a:solidFill>
                  <a:srgbClr val="FF0000"/>
                </a:solidFill>
                <a:latin typeface="+mn-ea"/>
                <a:ea typeface="+mn-ea"/>
              </a:rPr>
              <a:t>多边形的</a:t>
            </a:r>
            <a:r>
              <a:rPr lang="zh-CN" altLang="en-US" sz="3600" dirty="0">
                <a:solidFill>
                  <a:srgbClr val="FF0000"/>
                </a:solidFill>
                <a:latin typeface="+mn-ea"/>
                <a:ea typeface="+mn-ea"/>
              </a:rPr>
              <a:t>内角和＝180</a:t>
            </a:r>
            <a:r>
              <a:rPr lang="zh-CN" altLang="en-US" sz="3600" dirty="0">
                <a:solidFill>
                  <a:srgbClr val="FF0000"/>
                </a:solidFill>
                <a:latin typeface="+mn-ea"/>
                <a:ea typeface="+mn-ea"/>
                <a:sym typeface="宋体" panose="02010600030101010101" pitchFamily="2" charset="-122"/>
              </a:rPr>
              <a:t>º</a:t>
            </a:r>
            <a:r>
              <a:rPr lang="zh-CN" altLang="en-US" sz="3600" dirty="0">
                <a:solidFill>
                  <a:srgbClr val="FF0000"/>
                </a:solidFill>
                <a:latin typeface="+mn-ea"/>
                <a:ea typeface="+mn-ea"/>
                <a:sym typeface="Arial" panose="020B0604020202020204" pitchFamily="34" charset="0"/>
              </a:rPr>
              <a:t>×（边数－2）</a:t>
            </a:r>
            <a:endParaRPr lang="zh-CN" altLang="en-US" sz="36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14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607032" y="1000108"/>
            <a:ext cx="8322686" cy="9255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四边形的内角和是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360°</a:t>
            </a:r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6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0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1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课 堂 小 结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4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5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 Box 18">
              <a:hlinkClick r:id="" action="ppaction://hlinkshowjump?jump=firstslide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607032" y="2007499"/>
            <a:ext cx="8179810" cy="1756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多边形的内角和的计算方法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多边形内角和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=(</a:t>
            </a:r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多边形边数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-2)×180°</a:t>
            </a:r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6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607032" y="3807699"/>
            <a:ext cx="8179810" cy="1756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求多边形的内角和的方法就是分割法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看分成了几个三角形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就有几个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180</a:t>
            </a:r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度。</a:t>
            </a:r>
            <a:endParaRPr lang="zh-CN" altLang="zh-CN" sz="36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7"/>
          <p:cNvGrpSpPr/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22533" name="AutoShape 1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4" name="Text Box 14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4" name="Group 18"/>
          <p:cNvGrpSpPr/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22536" name="AutoShape 15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7" name="Text Box 16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1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8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 Box 18">
              <a:hlinkClick r:id="" action="ppaction://hlinkshowjump?jump=firstslide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21" name="云形标注 20"/>
          <p:cNvSpPr/>
          <p:nvPr/>
        </p:nvSpPr>
        <p:spPr>
          <a:xfrm>
            <a:off x="1285852" y="2928934"/>
            <a:ext cx="4714908" cy="1428760"/>
          </a:xfrm>
          <a:prstGeom prst="cloudCallout">
            <a:avLst>
              <a:gd name="adj1" fmla="val 63728"/>
              <a:gd name="adj2" fmla="val -1806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让我仔细想一想！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作 业 设 计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00"/>
              </a:clrFrom>
              <a:clrTo>
                <a:srgbClr val="FFFF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 flipH="1">
            <a:off x="6768455" y="2551790"/>
            <a:ext cx="1358040" cy="2493685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3"/>
          <p:cNvGrpSpPr/>
          <p:nvPr/>
        </p:nvGrpSpPr>
        <p:grpSpPr>
          <a:xfrm>
            <a:off x="5220072" y="6215082"/>
            <a:ext cx="2376487" cy="523220"/>
            <a:chOff x="5220072" y="5877272"/>
            <a:chExt cx="2376487" cy="877496"/>
          </a:xfrm>
        </p:grpSpPr>
        <p:sp>
          <p:nvSpPr>
            <p:cNvPr id="25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6" name="Text Box 14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  <p:grpSp>
        <p:nvGrpSpPr>
          <p:cNvPr id="28" name="Group 38"/>
          <p:cNvGrpSpPr/>
          <p:nvPr/>
        </p:nvGrpSpPr>
        <p:grpSpPr bwMode="auto">
          <a:xfrm>
            <a:off x="3347864" y="188640"/>
            <a:ext cx="1800225" cy="792162"/>
            <a:chOff x="1066" y="2795"/>
            <a:chExt cx="1134" cy="499"/>
          </a:xfrm>
        </p:grpSpPr>
        <p:sp>
          <p:nvSpPr>
            <p:cNvPr id="29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0" name="Text Box 40"/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sp>
        <p:nvSpPr>
          <p:cNvPr id="15" name="矩形 14"/>
          <p:cNvSpPr/>
          <p:nvPr/>
        </p:nvSpPr>
        <p:spPr>
          <a:xfrm flipH="1">
            <a:off x="217320" y="1486903"/>
            <a:ext cx="86409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7.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下面图形中各有多少个三角形？有什么规律？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40228" y="915399"/>
            <a:ext cx="36888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+mn-ea"/>
                <a:ea typeface="+mn-ea"/>
              </a:rPr>
              <a:t>教材第</a:t>
            </a:r>
            <a:r>
              <a:rPr lang="en-US" altLang="zh-CN" sz="3200" dirty="0">
                <a:latin typeface="+mn-ea"/>
                <a:ea typeface="+mn-ea"/>
              </a:rPr>
              <a:t>70</a:t>
            </a:r>
            <a:r>
              <a:rPr lang="zh-CN" altLang="en-US" sz="3200" dirty="0">
                <a:latin typeface="+mn-ea"/>
                <a:ea typeface="+mn-ea"/>
              </a:rPr>
              <a:t>页第</a:t>
            </a:r>
            <a:r>
              <a:rPr lang="en-US" altLang="zh-CN" sz="3200" dirty="0">
                <a:latin typeface="+mn-ea"/>
                <a:ea typeface="+mn-ea"/>
              </a:rPr>
              <a:t>7</a:t>
            </a:r>
            <a:r>
              <a:rPr lang="zh-CN" altLang="en-US" sz="3200" dirty="0">
                <a:latin typeface="+mn-ea"/>
                <a:ea typeface="+mn-ea"/>
              </a:rPr>
              <a:t>题。</a:t>
            </a:r>
            <a:endParaRPr lang="zh-CN" altLang="zh-CN" sz="3200" dirty="0">
              <a:latin typeface="+mn-ea"/>
              <a:ea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07147" y="3645024"/>
            <a:ext cx="880135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>
                <a:latin typeface="+mn-ea"/>
                <a:ea typeface="+mn-ea"/>
              </a:rPr>
              <a:t>分别有</a:t>
            </a:r>
            <a:r>
              <a:rPr lang="en-US" altLang="zh-CN" sz="3600" dirty="0">
                <a:latin typeface="+mn-ea"/>
                <a:ea typeface="+mn-ea"/>
              </a:rPr>
              <a:t>1,3,6,10……</a:t>
            </a:r>
            <a:r>
              <a:rPr lang="zh-CN" altLang="en-US" sz="3600" dirty="0">
                <a:latin typeface="+mn-ea"/>
                <a:ea typeface="+mn-ea"/>
              </a:rPr>
              <a:t>个</a:t>
            </a:r>
            <a:r>
              <a:rPr lang="zh-CN" altLang="en-US" sz="3600" dirty="0" smtClean="0">
                <a:latin typeface="+mn-ea"/>
                <a:ea typeface="+mn-ea"/>
              </a:rPr>
              <a:t>三角形。</a:t>
            </a:r>
            <a:r>
              <a:rPr lang="zh-CN" altLang="en-US" sz="3600" dirty="0">
                <a:latin typeface="+mn-ea"/>
                <a:ea typeface="+mn-ea"/>
              </a:rPr>
              <a:t>　</a:t>
            </a:r>
          </a:p>
        </p:txBody>
      </p:sp>
      <p:sp>
        <p:nvSpPr>
          <p:cNvPr id="14" name="矩形 13"/>
          <p:cNvSpPr/>
          <p:nvPr/>
        </p:nvSpPr>
        <p:spPr>
          <a:xfrm>
            <a:off x="307147" y="4375581"/>
            <a:ext cx="880135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>
                <a:latin typeface="+mn-ea"/>
                <a:ea typeface="+mn-ea"/>
              </a:rPr>
              <a:t>规律</a:t>
            </a:r>
            <a:r>
              <a:rPr lang="en-US" altLang="zh-CN" sz="3600" dirty="0">
                <a:latin typeface="+mn-ea"/>
                <a:ea typeface="+mn-ea"/>
              </a:rPr>
              <a:t>:1,1+2,1+2+3,1+2+3+4……</a:t>
            </a:r>
            <a:r>
              <a:rPr lang="zh-CN" altLang="en-US" sz="3600" dirty="0">
                <a:latin typeface="+mn-ea"/>
                <a:ea typeface="+mn-ea"/>
              </a:rPr>
              <a:t>每增加一条线就增加</a:t>
            </a:r>
            <a:r>
              <a:rPr lang="en-US" altLang="zh-CN" sz="3600" dirty="0">
                <a:latin typeface="+mn-ea"/>
                <a:ea typeface="+mn-ea"/>
              </a:rPr>
              <a:t>2,3,4……</a:t>
            </a:r>
            <a:r>
              <a:rPr lang="zh-CN" altLang="en-US" sz="3600" dirty="0">
                <a:latin typeface="+mn-ea"/>
                <a:ea typeface="+mn-ea"/>
              </a:rPr>
              <a:t>个三角形。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203" r="11040" b="73443"/>
          <a:stretch>
            <a:fillRect/>
          </a:stretch>
        </p:blipFill>
        <p:spPr bwMode="auto">
          <a:xfrm>
            <a:off x="123885" y="2191855"/>
            <a:ext cx="8712968" cy="1394051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3" name="Group 2"/>
            <p:cNvGrpSpPr/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5603" name="未知"/>
              <p:cNvSpPr>
                <a:spLocks noChangeArrowheads="1"/>
              </p:cNvSpPr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4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5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6" name="未知"/>
              <p:cNvSpPr>
                <a:spLocks noChangeArrowheads="1"/>
              </p:cNvSpPr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7" name="未知"/>
              <p:cNvSpPr>
                <a:spLocks noChangeArrowheads="1"/>
              </p:cNvSpPr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8" name="未知"/>
              <p:cNvSpPr>
                <a:spLocks noChangeArrowheads="1"/>
              </p:cNvSpPr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9" name="未知"/>
              <p:cNvSpPr>
                <a:spLocks noChangeArrowheads="1"/>
              </p:cNvSpPr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0" name="未知"/>
              <p:cNvSpPr>
                <a:spLocks noChangeArrowheads="1"/>
              </p:cNvSpPr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" name="Group 11"/>
            <p:cNvGrpSpPr/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5612" name="AutoShape 12">
                <a:hlinkClick r:id="" action="ppaction://hlinkshowjump?jump=nextslide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3" name="Text Box 13">
                <a:hlinkClick r:id="" action="ppaction://hlinkshowjump?jump=nextslide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基础巩固</a:t>
                </a:r>
              </a:p>
            </p:txBody>
          </p:sp>
        </p:grpSp>
        <p:grpSp>
          <p:nvGrpSpPr>
            <p:cNvPr id="5" name="Group 14"/>
            <p:cNvGrpSpPr/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5615" name="AutoShape 15">
                <a:hlinkClick r:id="" action="ppaction://noaction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6" name="Text Box 16">
                <a:hlinkClick r:id="rId4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提升培优</a:t>
                </a:r>
              </a:p>
            </p:txBody>
          </p:sp>
        </p:grpSp>
        <p:grpSp>
          <p:nvGrpSpPr>
            <p:cNvPr id="6" name="Group 17"/>
            <p:cNvGrpSpPr/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5618" name="AutoShape 18">
                <a:hlinkClick r:id="" action="ppaction://noaction">
                  <a:snd r:embed="rId3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9" name="Text Box 19">
                <a:hlinkClick r:id="rId5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思维创新</a:t>
                </a:r>
              </a:p>
            </p:txBody>
          </p:sp>
        </p:grpSp>
      </p:grpSp>
      <p:sp>
        <p:nvSpPr>
          <p:cNvPr id="28" name="圆角矩形 27"/>
          <p:cNvSpPr/>
          <p:nvPr/>
        </p:nvSpPr>
        <p:spPr>
          <a:xfrm>
            <a:off x="611188" y="4005263"/>
            <a:ext cx="2016125" cy="503237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800" b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7" name="Group 23"/>
          <p:cNvGrpSpPr/>
          <p:nvPr/>
        </p:nvGrpSpPr>
        <p:grpSpPr bwMode="auto">
          <a:xfrm>
            <a:off x="3708400" y="404813"/>
            <a:ext cx="1800225" cy="792162"/>
            <a:chOff x="3016" y="2750"/>
            <a:chExt cx="1134" cy="499"/>
          </a:xfrm>
        </p:grpSpPr>
        <p:sp>
          <p:nvSpPr>
            <p:cNvPr id="25622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5623" name="Text Box 25"/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华文楷体" pitchFamily="2" charset="-122"/>
                  <a:ea typeface="华文楷体" pitchFamily="2" charset="-122"/>
                </a:rPr>
                <a:t>作业</a:t>
              </a:r>
              <a:r>
                <a:rPr lang="en-US" altLang="zh-CN" sz="3200" dirty="0"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32" name="组合 3"/>
          <p:cNvGrpSpPr/>
          <p:nvPr/>
        </p:nvGrpSpPr>
        <p:grpSpPr>
          <a:xfrm>
            <a:off x="1428728" y="5929330"/>
            <a:ext cx="2376487" cy="523220"/>
            <a:chOff x="5220072" y="5877272"/>
            <a:chExt cx="2376487" cy="877496"/>
          </a:xfrm>
        </p:grpSpPr>
        <p:sp>
          <p:nvSpPr>
            <p:cNvPr id="33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4" name="Text Box 14">
              <a:hlinkClick r:id="rId6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3" name="Text Box 4"/>
          <p:cNvSpPr txBox="1">
            <a:spLocks noChangeArrowheads="1"/>
          </p:cNvSpPr>
          <p:nvPr/>
        </p:nvSpPr>
        <p:spPr bwMode="auto">
          <a:xfrm>
            <a:off x="429005" y="755993"/>
            <a:ext cx="755888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1.</a:t>
            </a:r>
            <a:r>
              <a:rPr lang="zh-CN" altLang="en-US" sz="3200" dirty="0">
                <a:solidFill>
                  <a:srgbClr val="FF3399"/>
                </a:solidFill>
                <a:latin typeface="华文楷体" pitchFamily="2" charset="-122"/>
                <a:ea typeface="华文楷体" pitchFamily="2" charset="-122"/>
              </a:rPr>
              <a:t>（基础题</a:t>
            </a:r>
            <a:r>
              <a:rPr lang="zh-CN" altLang="en-US" sz="3200" dirty="0" smtClean="0">
                <a:solidFill>
                  <a:srgbClr val="FF3399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填空。</a:t>
            </a:r>
          </a:p>
        </p:txBody>
      </p:sp>
      <p:sp>
        <p:nvSpPr>
          <p:cNvPr id="2" name="矩形 1"/>
          <p:cNvSpPr/>
          <p:nvPr/>
        </p:nvSpPr>
        <p:spPr>
          <a:xfrm>
            <a:off x="407897" y="1548081"/>
            <a:ext cx="902188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平行四边形的内角和是</a:t>
            </a:r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度。</a:t>
            </a:r>
            <a:endParaRPr lang="zh-CN" altLang="en-US" sz="36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972641" y="1591861"/>
            <a:ext cx="13114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 smtClean="0">
                <a:latin typeface="华文楷体" pitchFamily="2" charset="-122"/>
                <a:ea typeface="华文楷体" pitchFamily="2" charset="-122"/>
              </a:rPr>
              <a:t>360</a:t>
            </a:r>
            <a:endParaRPr lang="zh-CN" altLang="en-US" sz="36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07670" y="2780665"/>
            <a:ext cx="9667240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多边形内角和的计算公式是</a:t>
            </a:r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多边形</a:t>
            </a:r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的内角和</a:t>
            </a:r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=(                </a:t>
            </a:r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36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672840" y="3645535"/>
            <a:ext cx="5396865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 smtClean="0"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600" dirty="0">
                <a:latin typeface="华文楷体" pitchFamily="2" charset="-122"/>
                <a:ea typeface="华文楷体" pitchFamily="2" charset="-122"/>
              </a:rPr>
              <a:t>多边形边数</a:t>
            </a:r>
            <a:r>
              <a:rPr lang="en-US" altLang="zh-CN" sz="3600" dirty="0">
                <a:latin typeface="华文楷体" pitchFamily="2" charset="-122"/>
                <a:ea typeface="华文楷体" pitchFamily="2" charset="-122"/>
              </a:rPr>
              <a:t>-2)×180°</a:t>
            </a:r>
            <a:endParaRPr lang="zh-CN" altLang="en-US" sz="36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180047" y="4737918"/>
            <a:ext cx="121305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 smtClean="0">
                <a:latin typeface="华文楷体" pitchFamily="2" charset="-122"/>
                <a:ea typeface="华文楷体" pitchFamily="2" charset="-122"/>
              </a:rPr>
              <a:t>540</a:t>
            </a:r>
            <a:endParaRPr lang="en-US" altLang="zh-CN" sz="36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20287" y="4703945"/>
            <a:ext cx="713728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(3)</a:t>
            </a:r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五边形的内角和是</a:t>
            </a:r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( </a:t>
            </a:r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度。</a:t>
            </a:r>
            <a:endParaRPr lang="zh-CN" altLang="en-US" sz="36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2" grpId="0"/>
      <p:bldP spid="3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16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0" name="Text Box 2"/>
          <p:cNvSpPr txBox="1">
            <a:spLocks noChangeArrowheads="1"/>
          </p:cNvSpPr>
          <p:nvPr/>
        </p:nvSpPr>
        <p:spPr bwMode="auto">
          <a:xfrm>
            <a:off x="629450" y="683985"/>
            <a:ext cx="805272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.</a:t>
            </a:r>
            <a:r>
              <a:rPr lang="zh-CN" sz="3200" dirty="0" smtClean="0">
                <a:solidFill>
                  <a:srgbClr val="FF3399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（</a:t>
            </a:r>
            <a:r>
              <a:rPr lang="zh-CN" altLang="en-US" sz="3200" dirty="0" smtClean="0">
                <a:solidFill>
                  <a:srgbClr val="FF3399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易错</a:t>
            </a:r>
            <a:r>
              <a:rPr lang="zh-CN" sz="3200" dirty="0" smtClean="0">
                <a:solidFill>
                  <a:srgbClr val="FF3399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题）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判断。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华文楷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21" name="矩形 20"/>
          <p:cNvSpPr/>
          <p:nvPr/>
        </p:nvSpPr>
        <p:spPr>
          <a:xfrm flipH="1">
            <a:off x="566374" y="1548081"/>
            <a:ext cx="81465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平行四边形比梯形的内角和大。	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)     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        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华文楷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矩形 21"/>
          <p:cNvSpPr/>
          <p:nvPr/>
        </p:nvSpPr>
        <p:spPr>
          <a:xfrm flipH="1">
            <a:off x="577534" y="2867452"/>
            <a:ext cx="83521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任何四边形的内角和都是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360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度。	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华文楷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24" name="Text Box 8"/>
          <p:cNvSpPr txBox="1">
            <a:spLocks noChangeArrowheads="1"/>
          </p:cNvSpPr>
          <p:nvPr/>
        </p:nvSpPr>
        <p:spPr bwMode="auto">
          <a:xfrm>
            <a:off x="7291734" y="3064604"/>
            <a:ext cx="10033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  <a:sym typeface="宋体" panose="02010600030101010101" pitchFamily="2" charset="-122"/>
              </a:rPr>
              <a:t>√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pitchFamily="18" charset="0"/>
              <a:ea typeface="华文楷体" pitchFamily="2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25" name="Text Box 8"/>
          <p:cNvSpPr txBox="1">
            <a:spLocks noChangeArrowheads="1"/>
          </p:cNvSpPr>
          <p:nvPr/>
        </p:nvSpPr>
        <p:spPr bwMode="auto">
          <a:xfrm>
            <a:off x="7278346" y="1548081"/>
            <a:ext cx="10033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  <a:sym typeface="宋体" panose="02010600030101010101" pitchFamily="2" charset="-122"/>
              </a:rPr>
              <a:t>✕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pitchFamily="18" charset="0"/>
              <a:ea typeface="华文楷体" pitchFamily="2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 flipH="1">
            <a:off x="576790" y="4221088"/>
            <a:ext cx="828092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一个五边形的内角和可以用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算式</a:t>
            </a:r>
            <a:endParaRPr lang="en-US" altLang="zh-CN" sz="32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华文楷体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180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°×(5-2)=540°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来计算。	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        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华文楷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37" name="Text Box 8"/>
          <p:cNvSpPr txBox="1">
            <a:spLocks noChangeArrowheads="1"/>
          </p:cNvSpPr>
          <p:nvPr/>
        </p:nvSpPr>
        <p:spPr bwMode="auto">
          <a:xfrm>
            <a:off x="7291734" y="5187522"/>
            <a:ext cx="10033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  <a:sym typeface="宋体" panose="02010600030101010101" pitchFamily="2" charset="-122"/>
              </a:rPr>
              <a:t>√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pitchFamily="18" charset="0"/>
              <a:ea typeface="华文楷体" pitchFamily="2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utoUpdateAnimBg="0"/>
      <p:bldP spid="25" grpId="0" bldLvl="0" autoUpdateAnimBg="0"/>
      <p:bldP spid="37" grpId="0" bldLvl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8"/>
          <p:cNvGrpSpPr/>
          <p:nvPr/>
        </p:nvGrpSpPr>
        <p:grpSpPr bwMode="auto">
          <a:xfrm>
            <a:off x="7668344" y="0"/>
            <a:ext cx="1295400" cy="1292225"/>
            <a:chOff x="4944" y="210"/>
            <a:chExt cx="816" cy="814"/>
          </a:xfrm>
        </p:grpSpPr>
        <p:pic>
          <p:nvPicPr>
            <p:cNvPr id="25" name="Picture 8" descr="Pink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WordArt 27"/>
            <p:cNvSpPr>
              <a:spLocks noChangeArrowheads="1" noChangeShapeType="1" noTextEdit="1"/>
            </p:cNvSpPr>
            <p:nvPr/>
          </p:nvSpPr>
          <p:spPr bwMode="auto">
            <a:xfrm rot="258961"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28" name="Text Box 2"/>
          <p:cNvSpPr txBox="1">
            <a:spLocks noChangeArrowheads="1"/>
          </p:cNvSpPr>
          <p:nvPr/>
        </p:nvSpPr>
        <p:spPr bwMode="auto">
          <a:xfrm>
            <a:off x="500034" y="839614"/>
            <a:ext cx="7528350" cy="14952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.</a:t>
            </a:r>
            <a:r>
              <a:rPr lang="zh-CN" sz="3200" dirty="0" smtClean="0">
                <a:solidFill>
                  <a:srgbClr val="FF3399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（</a:t>
            </a:r>
            <a:r>
              <a:rPr lang="zh-CN" altLang="en-US" sz="3200" dirty="0">
                <a:solidFill>
                  <a:srgbClr val="FF3399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重点</a:t>
            </a:r>
            <a:r>
              <a:rPr lang="zh-CN" sz="3200" dirty="0" smtClean="0">
                <a:solidFill>
                  <a:srgbClr val="FF3399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题）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求出下面四边形中的未知角的度数。</a:t>
            </a:r>
          </a:p>
        </p:txBody>
      </p:sp>
      <p:pic>
        <p:nvPicPr>
          <p:cNvPr id="14" name="oo166.jpg" descr="id:2147508491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71800" y="2060848"/>
            <a:ext cx="3024336" cy="2376264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3275856" y="2852936"/>
            <a:ext cx="10887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150°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944299" y="3789040"/>
            <a:ext cx="9076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70°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084718" y="3841884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?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910530" y="4653136"/>
            <a:ext cx="5832046" cy="9794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4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360°-150°-70°-90°</a:t>
            </a:r>
            <a:endParaRPr lang="zh-CN" altLang="en-US" sz="44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354655" y="4653136"/>
            <a:ext cx="1636987" cy="9794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4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=</a:t>
            </a:r>
            <a:r>
              <a:rPr lang="en-US" altLang="zh-CN" sz="44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5</a:t>
            </a:r>
            <a:r>
              <a:rPr lang="en-US" altLang="zh-CN" sz="44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0</a:t>
            </a:r>
            <a:r>
              <a:rPr lang="en-US" altLang="zh-CN" sz="44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°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5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复 习 准 备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pic>
        <p:nvPicPr>
          <p:cNvPr id="59" name="Picture 34">
            <a:hlinkClick r:id="rId3" action="ppaction://hlinksldjump"/>
          </p:cNvPr>
          <p:cNvPicPr>
            <a:picLocks noChangeArrowheads="1"/>
          </p:cNvPicPr>
          <p:nvPr/>
        </p:nvPicPr>
        <p:blipFill>
          <a:blip r:embed="rId4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877272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" name="Text Box 18">
            <a:hlinkClick r:id="" action="ppaction://hlinkshowjump?jump=firstslide">
              <a:snd r:embed="rId5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235951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23528" y="1085835"/>
            <a:ext cx="63721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(1)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三角形的内角和是</a:t>
            </a:r>
            <a:r>
              <a:rPr lang="en-US" altLang="zh-CN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(  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)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chemeClr val="tx1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23527" y="2137063"/>
            <a:ext cx="835292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(2)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一个三角形的两个内角分别是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80°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和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75°,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另一个角是</a:t>
            </a:r>
            <a:r>
              <a:rPr lang="en-US" altLang="zh-CN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( 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)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chemeClr val="tx1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23527" y="3836655"/>
            <a:ext cx="8352929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(3)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一个等腰三角形的底角是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70°,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它的顶角是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( 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)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chemeClr val="tx1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286248" y="1052736"/>
            <a:ext cx="134043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180°</a:t>
            </a:r>
            <a:endParaRPr lang="zh-CN" alt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2699792" y="2814027"/>
            <a:ext cx="110959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en-US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endParaRPr lang="zh-CN" alt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83568" y="4542219"/>
            <a:ext cx="110959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r>
              <a:rPr lang="en-US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endParaRPr lang="zh-CN" alt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2" grpId="0"/>
      <p:bldP spid="4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17" name="Group 28"/>
          <p:cNvGrpSpPr/>
          <p:nvPr/>
        </p:nvGrpSpPr>
        <p:grpSpPr bwMode="auto">
          <a:xfrm>
            <a:off x="7668344" y="0"/>
            <a:ext cx="1295400" cy="1292225"/>
            <a:chOff x="4944" y="210"/>
            <a:chExt cx="816" cy="814"/>
          </a:xfrm>
        </p:grpSpPr>
        <p:pic>
          <p:nvPicPr>
            <p:cNvPr id="18" name="Picture 8" descr="Pink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WordArt 27"/>
            <p:cNvSpPr>
              <a:spLocks noChangeArrowheads="1" noChangeShapeType="1" noTextEdit="1"/>
            </p:cNvSpPr>
            <p:nvPr/>
          </p:nvSpPr>
          <p:spPr bwMode="auto">
            <a:xfrm rot="258961"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20" name="Text Box 2"/>
          <p:cNvSpPr txBox="1">
            <a:spLocks noChangeArrowheads="1"/>
          </p:cNvSpPr>
          <p:nvPr/>
        </p:nvSpPr>
        <p:spPr bwMode="auto">
          <a:xfrm>
            <a:off x="714348" y="548680"/>
            <a:ext cx="6948906" cy="14761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r>
              <a:rPr lang="zh-CN" sz="3200" dirty="0" smtClean="0">
                <a:solidFill>
                  <a:srgbClr val="FF3399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（</a:t>
            </a:r>
            <a:r>
              <a:rPr lang="zh-CN" altLang="en-US" sz="3200" dirty="0" smtClean="0">
                <a:solidFill>
                  <a:srgbClr val="FF3399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操作</a:t>
            </a:r>
            <a:r>
              <a:rPr lang="zh-CN" sz="3200" dirty="0" smtClean="0">
                <a:solidFill>
                  <a:srgbClr val="FF3399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题）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根据三角形内角和是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180°,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求出下面图形的内角和。</a:t>
            </a:r>
          </a:p>
        </p:txBody>
      </p:sp>
      <p:sp>
        <p:nvSpPr>
          <p:cNvPr id="21" name="矩形 20"/>
          <p:cNvSpPr/>
          <p:nvPr/>
        </p:nvSpPr>
        <p:spPr>
          <a:xfrm>
            <a:off x="137037" y="2059688"/>
            <a:ext cx="6623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(1)</a:t>
            </a:r>
            <a:endParaRPr lang="zh-CN" altLang="en-US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494901" y="2077563"/>
            <a:ext cx="6623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(2)</a:t>
            </a:r>
            <a:endParaRPr lang="zh-CN" altLang="en-US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3" name="oo167.jpg" descr="id:2147508498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3216" y="2231173"/>
            <a:ext cx="2650671" cy="2639729"/>
          </a:xfrm>
          <a:prstGeom prst="rect">
            <a:avLst/>
          </a:prstGeom>
        </p:spPr>
      </p:pic>
      <p:pic>
        <p:nvPicPr>
          <p:cNvPr id="24" name="oo168.jpg" descr="id:2147508505;FounderCE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5463" y="2231172"/>
            <a:ext cx="2267790" cy="2639729"/>
          </a:xfrm>
          <a:prstGeom prst="rect">
            <a:avLst/>
          </a:prstGeom>
        </p:spPr>
      </p:pic>
      <p:sp>
        <p:nvSpPr>
          <p:cNvPr id="33" name="矩形 32"/>
          <p:cNvSpPr/>
          <p:nvPr/>
        </p:nvSpPr>
        <p:spPr>
          <a:xfrm>
            <a:off x="1036472" y="4870902"/>
            <a:ext cx="298992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180°×(8-2</a:t>
            </a:r>
            <a:r>
              <a:rPr lang="en-US" altLang="zh-CN" sz="40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endParaRPr lang="zh-CN" altLang="en-US" sz="40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827584" y="5446966"/>
            <a:ext cx="201689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=1080</a:t>
            </a:r>
            <a:r>
              <a:rPr lang="en-US" altLang="zh-CN" sz="40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°</a:t>
            </a:r>
          </a:p>
        </p:txBody>
      </p:sp>
      <p:sp>
        <p:nvSpPr>
          <p:cNvPr id="35" name="矩形 34"/>
          <p:cNvSpPr/>
          <p:nvPr/>
        </p:nvSpPr>
        <p:spPr>
          <a:xfrm>
            <a:off x="5452292" y="4870901"/>
            <a:ext cx="298992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180</a:t>
            </a:r>
            <a:r>
              <a:rPr lang="en-US" altLang="zh-CN" sz="40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°×(5-2)</a:t>
            </a:r>
            <a:endParaRPr lang="zh-CN" altLang="en-US" sz="40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243404" y="5518973"/>
            <a:ext cx="176041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=540°</a:t>
            </a:r>
            <a:endParaRPr lang="en-US" altLang="zh-CN" sz="40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5" grpId="0"/>
      <p:bldP spid="3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 bwMode="auto">
          <a:xfrm>
            <a:off x="7744271" y="116632"/>
            <a:ext cx="1292225" cy="1292225"/>
            <a:chOff x="4946" y="164"/>
            <a:chExt cx="814" cy="814"/>
          </a:xfrm>
        </p:grpSpPr>
        <p:pic>
          <p:nvPicPr>
            <p:cNvPr id="32770" name="Picture 6" descr="Blue-Green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5012" y="481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</a:p>
          </p:txBody>
        </p:sp>
      </p:grpSp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726920" y="357166"/>
            <a:ext cx="2987824" cy="737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5.</a:t>
            </a:r>
            <a:r>
              <a:rPr lang="zh-CN" altLang="en-US" sz="3200" dirty="0" smtClean="0">
                <a:solidFill>
                  <a:srgbClr val="FF3399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（</a:t>
            </a:r>
            <a:r>
              <a:rPr lang="zh-CN" altLang="en-US" sz="3200" dirty="0">
                <a:solidFill>
                  <a:srgbClr val="FF3399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情景</a:t>
            </a:r>
            <a:r>
              <a:rPr lang="zh-CN" altLang="en-US" sz="3200" dirty="0" smtClean="0">
                <a:solidFill>
                  <a:srgbClr val="FF3399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题）</a:t>
            </a:r>
            <a:endParaRPr lang="en-US" altLang="zh-CN" sz="3200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046737" y="2048420"/>
            <a:ext cx="5322291" cy="89883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360</a:t>
            </a:r>
            <a:r>
              <a:rPr lang="en-US" altLang="zh-CN" sz="40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°-65°-125°-80°</a:t>
            </a:r>
            <a:endParaRPr lang="zh-CN" altLang="en-US" sz="4000" dirty="0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089928" y="2073247"/>
            <a:ext cx="150393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=90</a:t>
            </a:r>
            <a:r>
              <a:rPr lang="en-US" altLang="zh-CN" sz="40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°</a:t>
            </a:r>
          </a:p>
        </p:txBody>
      </p:sp>
      <p:sp>
        <p:nvSpPr>
          <p:cNvPr id="27" name="矩形 26"/>
          <p:cNvSpPr/>
          <p:nvPr/>
        </p:nvSpPr>
        <p:spPr>
          <a:xfrm>
            <a:off x="2046737" y="4544303"/>
            <a:ext cx="506581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360</a:t>
            </a:r>
            <a:r>
              <a:rPr lang="en-US" altLang="zh-CN" sz="40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°-90°-90°-75°</a:t>
            </a:r>
            <a:endParaRPr lang="zh-CN" altLang="en-US" sz="40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857152" y="4529070"/>
            <a:ext cx="176041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=105°</a:t>
            </a:r>
            <a:endParaRPr lang="en-US" altLang="zh-CN" sz="40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9" name="Text Box 4"/>
          <p:cNvSpPr txBox="1">
            <a:spLocks noChangeArrowheads="1"/>
          </p:cNvSpPr>
          <p:nvPr/>
        </p:nvSpPr>
        <p:spPr bwMode="auto">
          <a:xfrm>
            <a:off x="665910" y="928670"/>
            <a:ext cx="819237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(1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一个四边形菜地的三个内角分别是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65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度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,125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度和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80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度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第四个内角是多少度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?</a:t>
            </a:r>
            <a:endParaRPr lang="en-US" altLang="zh-CN" sz="3200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512744" y="2872886"/>
            <a:ext cx="471795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答：第四</a:t>
            </a:r>
            <a:r>
              <a:rPr lang="zh-CN" altLang="en-US" sz="32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个内角</a:t>
            </a:r>
            <a:r>
              <a:rPr lang="zh-CN" altLang="en-US" sz="3200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是</a:t>
            </a:r>
            <a:r>
              <a:rPr lang="en-US" altLang="zh-CN" sz="3200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90</a:t>
            </a:r>
            <a:r>
              <a:rPr lang="zh-CN" altLang="en-US" sz="3200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度。</a:t>
            </a:r>
            <a:endParaRPr lang="en-US" altLang="zh-CN" sz="3200" dirty="0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31" name="Text Box 4"/>
          <p:cNvSpPr txBox="1">
            <a:spLocks noChangeArrowheads="1"/>
          </p:cNvSpPr>
          <p:nvPr/>
        </p:nvSpPr>
        <p:spPr bwMode="auto">
          <a:xfrm>
            <a:off x="684286" y="3467085"/>
            <a:ext cx="8031118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(2)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一个直角梯形的麦田的一个锐角是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75°,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另一个内角是多少度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?</a:t>
            </a:r>
            <a:endParaRPr lang="en-US" altLang="zh-CN" sz="3200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133795" y="5303122"/>
            <a:ext cx="4919937" cy="7375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答：另一个</a:t>
            </a:r>
            <a:r>
              <a:rPr lang="zh-CN" altLang="en-US" sz="32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内角</a:t>
            </a:r>
            <a:r>
              <a:rPr lang="zh-CN" altLang="en-US" sz="3200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是</a:t>
            </a:r>
            <a:r>
              <a:rPr lang="en-US" altLang="zh-CN" sz="3200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105</a:t>
            </a:r>
            <a:r>
              <a:rPr lang="zh-CN" altLang="en-US" sz="3200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度。</a:t>
            </a:r>
            <a:endParaRPr lang="en-US" altLang="zh-CN" sz="3200" dirty="0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  <p:bldP spid="30" grpId="0"/>
      <p:bldP spid="3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http://bbs.jxrtv.com/attachment/2007-4/20074494034505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620688"/>
            <a:ext cx="7410449" cy="5553076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981075"/>
            <a:ext cx="4170362" cy="1304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8" name="Picture 34">
              <a:hlinkClick r:id="rId4" action="ppaction://hlinksldjump"/>
            </p:cNvPr>
            <p:cNvPicPr>
              <a:picLocks noChangeArrowheads="1"/>
            </p:cNvPicPr>
            <p:nvPr/>
          </p:nvPicPr>
          <p:blipFill>
            <a:blip r:embed="rId5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 Box 18">
              <a:hlinkClick r:id="" action="ppaction://hlinkshowjump?jump=firstslide">
                <a:snd r:embed="rId6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8"/>
          <p:cNvGrpSpPr/>
          <p:nvPr/>
        </p:nvGrpSpPr>
        <p:grpSpPr bwMode="auto">
          <a:xfrm>
            <a:off x="6407151" y="179117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>
                  <a:latin typeface="Arial" panose="020B0604020202020204" pitchFamily="34" charset="0"/>
                  <a:ea typeface="黑体" panose="02010609060101010101" pitchFamily="49" charset="-122"/>
                </a:rPr>
                <a:t>学 习 新 知</a:t>
              </a:r>
            </a:p>
          </p:txBody>
        </p:sp>
      </p:grpSp>
      <p:sp>
        <p:nvSpPr>
          <p:cNvPr id="50" name="TextBox 14"/>
          <p:cNvSpPr txBox="1"/>
          <p:nvPr/>
        </p:nvSpPr>
        <p:spPr>
          <a:xfrm>
            <a:off x="622417" y="642918"/>
            <a:ext cx="53783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人们用各种形状的地砖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铺路。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0584" r="16417"/>
          <a:stretch>
            <a:fillRect/>
          </a:stretch>
        </p:blipFill>
        <p:spPr>
          <a:xfrm>
            <a:off x="971600" y="4109058"/>
            <a:ext cx="2540979" cy="202881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9170" b="6933"/>
          <a:stretch>
            <a:fillRect/>
          </a:stretch>
        </p:blipFill>
        <p:spPr>
          <a:xfrm>
            <a:off x="4527712" y="4121644"/>
            <a:ext cx="3428627" cy="2016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59632" y="1360416"/>
            <a:ext cx="2095500" cy="2095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72000" y="1301385"/>
            <a:ext cx="3340053" cy="2064760"/>
          </a:xfrm>
          <a:prstGeom prst="rect">
            <a:avLst/>
          </a:prstGeom>
        </p:spPr>
      </p:pic>
      <p:sp>
        <p:nvSpPr>
          <p:cNvPr id="52" name="TextBox 14"/>
          <p:cNvSpPr txBox="1"/>
          <p:nvPr/>
        </p:nvSpPr>
        <p:spPr>
          <a:xfrm>
            <a:off x="1763689" y="3480351"/>
            <a:ext cx="56886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华文楷体" pitchFamily="2" charset="-122"/>
                <a:ea typeface="华文楷体" pitchFamily="2" charset="-122"/>
              </a:rPr>
              <a:t>四边形的内角和是多少度</a:t>
            </a:r>
            <a:r>
              <a:rPr lang="en-US" altLang="zh-CN" sz="3600" dirty="0"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en-US" sz="36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764704"/>
            <a:ext cx="8229600" cy="1143000"/>
          </a:xfrm>
        </p:spPr>
        <p:txBody>
          <a:bodyPr/>
          <a:lstStyle/>
          <a:p>
            <a:r>
              <a:rPr lang="zh-CN" altLang="zh-CN" sz="3600" b="1" dirty="0">
                <a:latin typeface="华文楷体" pitchFamily="2" charset="-122"/>
                <a:ea typeface="华文楷体" pitchFamily="2" charset="-122"/>
              </a:rPr>
              <a:t>四边形可以分成哪几类</a:t>
            </a:r>
            <a:r>
              <a:rPr lang="en-US" altLang="zh-CN" sz="3600" b="1" dirty="0"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zh-CN" sz="36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778166" y="4584159"/>
            <a:ext cx="2749471" cy="707886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  <a:ea typeface="华文楷体" pitchFamily="2" charset="-122"/>
                <a:cs typeface="Times New Roman" panose="02020603050405020304" pitchFamily="18" charset="0"/>
              </a:rPr>
              <a:t>任意四边形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43608" y="2881297"/>
            <a:ext cx="1723549" cy="707886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zh-CN" altLang="zh-CN" sz="4000" dirty="0">
                <a:solidFill>
                  <a:srgbClr val="FF0000"/>
                </a:solidFill>
                <a:ea typeface="华文楷体" pitchFamily="2" charset="-122"/>
                <a:cs typeface="Times New Roman" panose="02020603050405020304" pitchFamily="18" charset="0"/>
              </a:rPr>
              <a:t>长方形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429353" y="2032085"/>
            <a:ext cx="1723549" cy="707886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zh-CN" altLang="zh-CN" sz="4000" dirty="0">
                <a:solidFill>
                  <a:srgbClr val="FF0000"/>
                </a:solidFill>
                <a:ea typeface="华文楷体" pitchFamily="2" charset="-122"/>
                <a:cs typeface="Times New Roman" panose="02020603050405020304" pitchFamily="18" charset="0"/>
              </a:rPr>
              <a:t>正方形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00088" y="5013176"/>
            <a:ext cx="1210588" cy="707886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zh-CN" altLang="zh-CN" sz="4000" dirty="0" smtClean="0">
                <a:solidFill>
                  <a:srgbClr val="FF0000"/>
                </a:solidFill>
                <a:ea typeface="华文楷体" pitchFamily="2" charset="-122"/>
                <a:cs typeface="Times New Roman" panose="02020603050405020304" pitchFamily="18" charset="0"/>
              </a:rPr>
              <a:t>梯形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731649" y="3068960"/>
            <a:ext cx="2749471" cy="707886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  <a:ea typeface="华文楷体" pitchFamily="2" charset="-122"/>
                <a:cs typeface="Times New Roman" panose="02020603050405020304" pitchFamily="18" charset="0"/>
              </a:rPr>
              <a:t>平行四边形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1404938" y="2119313"/>
            <a:ext cx="2879725" cy="1525587"/>
          </a:xfrm>
          <a:prstGeom prst="rect">
            <a:avLst/>
          </a:prstGeom>
          <a:solidFill>
            <a:srgbClr val="FF99CC"/>
          </a:solidFill>
          <a:ln w="28575">
            <a:solidFill>
              <a:srgbClr val="0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3795" name="Text Box 3"/>
          <p:cNvSpPr txBox="1">
            <a:spLocks noChangeArrowheads="1"/>
          </p:cNvSpPr>
          <p:nvPr/>
        </p:nvSpPr>
        <p:spPr bwMode="auto">
          <a:xfrm>
            <a:off x="872173" y="895352"/>
            <a:ext cx="6773306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正方形和长方形的内角和是多少度？</a:t>
            </a:r>
          </a:p>
        </p:txBody>
      </p:sp>
      <p:sp>
        <p:nvSpPr>
          <p:cNvPr id="33796" name="Rectangle 4"/>
          <p:cNvSpPr>
            <a:spLocks noChangeArrowheads="1"/>
          </p:cNvSpPr>
          <p:nvPr/>
        </p:nvSpPr>
        <p:spPr bwMode="auto">
          <a:xfrm>
            <a:off x="5435600" y="1844675"/>
            <a:ext cx="2016125" cy="2016125"/>
          </a:xfrm>
          <a:prstGeom prst="rect">
            <a:avLst/>
          </a:prstGeom>
          <a:solidFill>
            <a:srgbClr val="CC99FF"/>
          </a:solidFill>
          <a:ln w="2857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33797" name="Group 5"/>
          <p:cNvGrpSpPr/>
          <p:nvPr/>
        </p:nvGrpSpPr>
        <p:grpSpPr bwMode="auto">
          <a:xfrm>
            <a:off x="1403350" y="2133600"/>
            <a:ext cx="144463" cy="142875"/>
            <a:chOff x="0" y="0"/>
            <a:chExt cx="91" cy="90"/>
          </a:xfrm>
        </p:grpSpPr>
        <p:sp>
          <p:nvSpPr>
            <p:cNvPr id="33798" name="Line 6"/>
            <p:cNvSpPr>
              <a:spLocks noChangeShapeType="1"/>
            </p:cNvSpPr>
            <p:nvPr/>
          </p:nvSpPr>
          <p:spPr bwMode="auto">
            <a:xfrm>
              <a:off x="91" y="0"/>
              <a:ext cx="0" cy="9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3799" name="Line 7"/>
            <p:cNvSpPr>
              <a:spLocks noChangeShapeType="1"/>
            </p:cNvSpPr>
            <p:nvPr/>
          </p:nvSpPr>
          <p:spPr bwMode="auto">
            <a:xfrm>
              <a:off x="0" y="90"/>
              <a:ext cx="91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3800" name="Group 8"/>
          <p:cNvGrpSpPr/>
          <p:nvPr/>
        </p:nvGrpSpPr>
        <p:grpSpPr bwMode="auto">
          <a:xfrm>
            <a:off x="5435600" y="1844675"/>
            <a:ext cx="144463" cy="142875"/>
            <a:chOff x="0" y="0"/>
            <a:chExt cx="91" cy="90"/>
          </a:xfrm>
        </p:grpSpPr>
        <p:sp>
          <p:nvSpPr>
            <p:cNvPr id="33801" name="Line 9"/>
            <p:cNvSpPr>
              <a:spLocks noChangeShapeType="1"/>
            </p:cNvSpPr>
            <p:nvPr/>
          </p:nvSpPr>
          <p:spPr bwMode="auto">
            <a:xfrm>
              <a:off x="91" y="0"/>
              <a:ext cx="0" cy="9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3802" name="Line 10"/>
            <p:cNvSpPr>
              <a:spLocks noChangeShapeType="1"/>
            </p:cNvSpPr>
            <p:nvPr/>
          </p:nvSpPr>
          <p:spPr bwMode="auto">
            <a:xfrm>
              <a:off x="0" y="90"/>
              <a:ext cx="91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3803" name="Group 11"/>
          <p:cNvGrpSpPr/>
          <p:nvPr/>
        </p:nvGrpSpPr>
        <p:grpSpPr bwMode="auto">
          <a:xfrm rot="-5400000">
            <a:off x="1404145" y="3501231"/>
            <a:ext cx="144462" cy="142875"/>
            <a:chOff x="0" y="0"/>
            <a:chExt cx="91" cy="90"/>
          </a:xfrm>
        </p:grpSpPr>
        <p:sp>
          <p:nvSpPr>
            <p:cNvPr id="33804" name="Line 12"/>
            <p:cNvSpPr>
              <a:spLocks noChangeShapeType="1"/>
            </p:cNvSpPr>
            <p:nvPr/>
          </p:nvSpPr>
          <p:spPr bwMode="auto">
            <a:xfrm>
              <a:off x="91" y="0"/>
              <a:ext cx="0" cy="9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3805" name="Line 13"/>
            <p:cNvSpPr>
              <a:spLocks noChangeShapeType="1"/>
            </p:cNvSpPr>
            <p:nvPr/>
          </p:nvSpPr>
          <p:spPr bwMode="auto">
            <a:xfrm>
              <a:off x="0" y="90"/>
              <a:ext cx="91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3806" name="Group 14"/>
          <p:cNvGrpSpPr/>
          <p:nvPr/>
        </p:nvGrpSpPr>
        <p:grpSpPr bwMode="auto">
          <a:xfrm rot="-5400000">
            <a:off x="5436395" y="3717131"/>
            <a:ext cx="144462" cy="142875"/>
            <a:chOff x="0" y="0"/>
            <a:chExt cx="91" cy="90"/>
          </a:xfrm>
        </p:grpSpPr>
        <p:sp>
          <p:nvSpPr>
            <p:cNvPr id="33807" name="Line 15"/>
            <p:cNvSpPr>
              <a:spLocks noChangeShapeType="1"/>
            </p:cNvSpPr>
            <p:nvPr/>
          </p:nvSpPr>
          <p:spPr bwMode="auto">
            <a:xfrm>
              <a:off x="91" y="0"/>
              <a:ext cx="0" cy="9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3808" name="Line 16"/>
            <p:cNvSpPr>
              <a:spLocks noChangeShapeType="1"/>
            </p:cNvSpPr>
            <p:nvPr/>
          </p:nvSpPr>
          <p:spPr bwMode="auto">
            <a:xfrm>
              <a:off x="0" y="90"/>
              <a:ext cx="91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3809" name="Group 17"/>
          <p:cNvGrpSpPr/>
          <p:nvPr/>
        </p:nvGrpSpPr>
        <p:grpSpPr bwMode="auto">
          <a:xfrm rot="5400000" flipH="1">
            <a:off x="4139407" y="3501231"/>
            <a:ext cx="144462" cy="142875"/>
            <a:chOff x="0" y="0"/>
            <a:chExt cx="91" cy="90"/>
          </a:xfrm>
        </p:grpSpPr>
        <p:sp>
          <p:nvSpPr>
            <p:cNvPr id="33810" name="Line 18"/>
            <p:cNvSpPr>
              <a:spLocks noChangeShapeType="1"/>
            </p:cNvSpPr>
            <p:nvPr/>
          </p:nvSpPr>
          <p:spPr bwMode="auto">
            <a:xfrm>
              <a:off x="91" y="0"/>
              <a:ext cx="0" cy="9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3811" name="Line 19"/>
            <p:cNvSpPr>
              <a:spLocks noChangeShapeType="1"/>
            </p:cNvSpPr>
            <p:nvPr/>
          </p:nvSpPr>
          <p:spPr bwMode="auto">
            <a:xfrm>
              <a:off x="0" y="90"/>
              <a:ext cx="91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3812" name="Group 20"/>
          <p:cNvGrpSpPr/>
          <p:nvPr/>
        </p:nvGrpSpPr>
        <p:grpSpPr bwMode="auto">
          <a:xfrm rot="5400000" flipH="1">
            <a:off x="7308057" y="3717131"/>
            <a:ext cx="144462" cy="142875"/>
            <a:chOff x="0" y="0"/>
            <a:chExt cx="91" cy="90"/>
          </a:xfrm>
        </p:grpSpPr>
        <p:sp>
          <p:nvSpPr>
            <p:cNvPr id="33813" name="Line 21"/>
            <p:cNvSpPr>
              <a:spLocks noChangeShapeType="1"/>
            </p:cNvSpPr>
            <p:nvPr/>
          </p:nvSpPr>
          <p:spPr bwMode="auto">
            <a:xfrm>
              <a:off x="91" y="0"/>
              <a:ext cx="0" cy="9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3814" name="Line 22"/>
            <p:cNvSpPr>
              <a:spLocks noChangeShapeType="1"/>
            </p:cNvSpPr>
            <p:nvPr/>
          </p:nvSpPr>
          <p:spPr bwMode="auto">
            <a:xfrm>
              <a:off x="0" y="90"/>
              <a:ext cx="91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3815" name="Group 23"/>
          <p:cNvGrpSpPr/>
          <p:nvPr/>
        </p:nvGrpSpPr>
        <p:grpSpPr bwMode="auto">
          <a:xfrm flipH="1">
            <a:off x="7307263" y="1844675"/>
            <a:ext cx="144462" cy="142875"/>
            <a:chOff x="0" y="0"/>
            <a:chExt cx="91" cy="90"/>
          </a:xfrm>
        </p:grpSpPr>
        <p:sp>
          <p:nvSpPr>
            <p:cNvPr id="33816" name="Line 24"/>
            <p:cNvSpPr>
              <a:spLocks noChangeShapeType="1"/>
            </p:cNvSpPr>
            <p:nvPr/>
          </p:nvSpPr>
          <p:spPr bwMode="auto">
            <a:xfrm>
              <a:off x="91" y="0"/>
              <a:ext cx="0" cy="9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3817" name="Line 25"/>
            <p:cNvSpPr>
              <a:spLocks noChangeShapeType="1"/>
            </p:cNvSpPr>
            <p:nvPr/>
          </p:nvSpPr>
          <p:spPr bwMode="auto">
            <a:xfrm>
              <a:off x="0" y="90"/>
              <a:ext cx="91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3818" name="Group 26"/>
          <p:cNvGrpSpPr/>
          <p:nvPr/>
        </p:nvGrpSpPr>
        <p:grpSpPr bwMode="auto">
          <a:xfrm flipH="1">
            <a:off x="4140200" y="2133600"/>
            <a:ext cx="144463" cy="142875"/>
            <a:chOff x="0" y="0"/>
            <a:chExt cx="91" cy="90"/>
          </a:xfrm>
        </p:grpSpPr>
        <p:sp>
          <p:nvSpPr>
            <p:cNvPr id="33819" name="Line 27"/>
            <p:cNvSpPr>
              <a:spLocks noChangeShapeType="1"/>
            </p:cNvSpPr>
            <p:nvPr/>
          </p:nvSpPr>
          <p:spPr bwMode="auto">
            <a:xfrm>
              <a:off x="91" y="0"/>
              <a:ext cx="0" cy="9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3820" name="Line 28"/>
            <p:cNvSpPr>
              <a:spLocks noChangeShapeType="1"/>
            </p:cNvSpPr>
            <p:nvPr/>
          </p:nvSpPr>
          <p:spPr bwMode="auto">
            <a:xfrm>
              <a:off x="0" y="90"/>
              <a:ext cx="91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3821" name="Group 29"/>
          <p:cNvGrpSpPr/>
          <p:nvPr/>
        </p:nvGrpSpPr>
        <p:grpSpPr bwMode="auto">
          <a:xfrm>
            <a:off x="1501776" y="2133600"/>
            <a:ext cx="2925763" cy="1498600"/>
            <a:chOff x="16" y="0"/>
            <a:chExt cx="1843" cy="944"/>
          </a:xfrm>
        </p:grpSpPr>
        <p:sp>
          <p:nvSpPr>
            <p:cNvPr id="33822" name="Text Box 30"/>
            <p:cNvSpPr txBox="1">
              <a:spLocks noChangeArrowheads="1"/>
            </p:cNvSpPr>
            <p:nvPr/>
          </p:nvSpPr>
          <p:spPr bwMode="auto">
            <a:xfrm>
              <a:off x="16" y="0"/>
              <a:ext cx="624" cy="37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sz="3200" dirty="0">
                  <a:solidFill>
                    <a:schemeClr val="tx1"/>
                  </a:solidFill>
                  <a:latin typeface="Comic Sans MS" panose="030F0702030302020204" pitchFamily="66" charset="0"/>
                </a:rPr>
                <a:t>90</a:t>
              </a:r>
              <a:r>
                <a:rPr lang="en-US" dirty="0">
                  <a:solidFill>
                    <a:schemeClr val="tx1"/>
                  </a:solidFill>
                </a:rPr>
                <a:t>°</a:t>
              </a:r>
            </a:p>
          </p:txBody>
        </p:sp>
        <p:sp>
          <p:nvSpPr>
            <p:cNvPr id="33823" name="Text Box 31"/>
            <p:cNvSpPr txBox="1">
              <a:spLocks noChangeArrowheads="1"/>
            </p:cNvSpPr>
            <p:nvPr/>
          </p:nvSpPr>
          <p:spPr bwMode="auto">
            <a:xfrm>
              <a:off x="28" y="574"/>
              <a:ext cx="624" cy="37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sz="3200" dirty="0">
                  <a:solidFill>
                    <a:schemeClr val="tx1"/>
                  </a:solidFill>
                  <a:latin typeface="Comic Sans MS" panose="030F0702030302020204" pitchFamily="66" charset="0"/>
                </a:rPr>
                <a:t>90</a:t>
              </a:r>
              <a:r>
                <a:rPr lang="en-US" dirty="0">
                  <a:solidFill>
                    <a:schemeClr val="tx1"/>
                  </a:solidFill>
                </a:rPr>
                <a:t>°</a:t>
              </a:r>
            </a:p>
          </p:txBody>
        </p:sp>
        <p:sp>
          <p:nvSpPr>
            <p:cNvPr id="33824" name="Text Box 32"/>
            <p:cNvSpPr txBox="1">
              <a:spLocks noChangeArrowheads="1"/>
            </p:cNvSpPr>
            <p:nvPr/>
          </p:nvSpPr>
          <p:spPr bwMode="auto">
            <a:xfrm>
              <a:off x="1235" y="53"/>
              <a:ext cx="624" cy="37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sz="3200" dirty="0">
                  <a:solidFill>
                    <a:schemeClr val="tx1"/>
                  </a:solidFill>
                  <a:latin typeface="Comic Sans MS" panose="030F0702030302020204" pitchFamily="66" charset="0"/>
                </a:rPr>
                <a:t>90</a:t>
              </a:r>
              <a:r>
                <a:rPr lang="en-US" dirty="0">
                  <a:solidFill>
                    <a:schemeClr val="tx1"/>
                  </a:solidFill>
                </a:rPr>
                <a:t>°</a:t>
              </a:r>
            </a:p>
          </p:txBody>
        </p:sp>
        <p:sp>
          <p:nvSpPr>
            <p:cNvPr id="33825" name="Text Box 33"/>
            <p:cNvSpPr txBox="1">
              <a:spLocks noChangeArrowheads="1"/>
            </p:cNvSpPr>
            <p:nvPr/>
          </p:nvSpPr>
          <p:spPr bwMode="auto">
            <a:xfrm>
              <a:off x="1192" y="559"/>
              <a:ext cx="624" cy="37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sz="3200">
                  <a:solidFill>
                    <a:schemeClr val="tx1"/>
                  </a:solidFill>
                  <a:latin typeface="Comic Sans MS" panose="030F0702030302020204" pitchFamily="66" charset="0"/>
                </a:rPr>
                <a:t>90</a:t>
              </a:r>
              <a:r>
                <a:rPr lang="en-US">
                  <a:solidFill>
                    <a:schemeClr val="tx1"/>
                  </a:solidFill>
                </a:rPr>
                <a:t>°</a:t>
              </a:r>
            </a:p>
          </p:txBody>
        </p:sp>
      </p:grpSp>
      <p:grpSp>
        <p:nvGrpSpPr>
          <p:cNvPr id="33826" name="Group 34"/>
          <p:cNvGrpSpPr/>
          <p:nvPr/>
        </p:nvGrpSpPr>
        <p:grpSpPr bwMode="auto">
          <a:xfrm>
            <a:off x="5435600" y="1928813"/>
            <a:ext cx="2262188" cy="1887537"/>
            <a:chOff x="-93" y="-30"/>
            <a:chExt cx="1425" cy="1189"/>
          </a:xfrm>
        </p:grpSpPr>
        <p:sp>
          <p:nvSpPr>
            <p:cNvPr id="33827" name="Text Box 35"/>
            <p:cNvSpPr txBox="1">
              <a:spLocks noChangeArrowheads="1"/>
            </p:cNvSpPr>
            <p:nvPr/>
          </p:nvSpPr>
          <p:spPr bwMode="auto">
            <a:xfrm>
              <a:off x="-93" y="-28"/>
              <a:ext cx="624" cy="37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sz="3200">
                  <a:solidFill>
                    <a:schemeClr val="tx1"/>
                  </a:solidFill>
                  <a:latin typeface="Comic Sans MS" panose="030F0702030302020204" pitchFamily="66" charset="0"/>
                </a:rPr>
                <a:t>90</a:t>
              </a:r>
              <a:r>
                <a:rPr lang="en-US">
                  <a:solidFill>
                    <a:schemeClr val="tx1"/>
                  </a:solidFill>
                </a:rPr>
                <a:t>°</a:t>
              </a:r>
            </a:p>
          </p:txBody>
        </p:sp>
        <p:sp>
          <p:nvSpPr>
            <p:cNvPr id="33828" name="Text Box 36"/>
            <p:cNvSpPr txBox="1">
              <a:spLocks noChangeArrowheads="1"/>
            </p:cNvSpPr>
            <p:nvPr/>
          </p:nvSpPr>
          <p:spPr bwMode="auto">
            <a:xfrm>
              <a:off x="-63" y="789"/>
              <a:ext cx="624" cy="37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sz="3200">
                  <a:solidFill>
                    <a:schemeClr val="tx1"/>
                  </a:solidFill>
                  <a:latin typeface="Comic Sans MS" panose="030F0702030302020204" pitchFamily="66" charset="0"/>
                </a:rPr>
                <a:t>90</a:t>
              </a:r>
              <a:r>
                <a:rPr lang="en-US">
                  <a:solidFill>
                    <a:schemeClr val="tx1"/>
                  </a:solidFill>
                </a:rPr>
                <a:t>°</a:t>
              </a:r>
            </a:p>
          </p:txBody>
        </p:sp>
        <p:sp>
          <p:nvSpPr>
            <p:cNvPr id="33829" name="Text Box 37"/>
            <p:cNvSpPr txBox="1">
              <a:spLocks noChangeArrowheads="1"/>
            </p:cNvSpPr>
            <p:nvPr/>
          </p:nvSpPr>
          <p:spPr bwMode="auto">
            <a:xfrm>
              <a:off x="708" y="-30"/>
              <a:ext cx="624" cy="37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sz="3200">
                  <a:solidFill>
                    <a:schemeClr val="tx1"/>
                  </a:solidFill>
                  <a:latin typeface="Comic Sans MS" panose="030F0702030302020204" pitchFamily="66" charset="0"/>
                </a:rPr>
                <a:t>90</a:t>
              </a:r>
              <a:r>
                <a:rPr lang="en-US">
                  <a:solidFill>
                    <a:schemeClr val="tx1"/>
                  </a:solidFill>
                </a:rPr>
                <a:t>°</a:t>
              </a:r>
            </a:p>
          </p:txBody>
        </p:sp>
        <p:sp>
          <p:nvSpPr>
            <p:cNvPr id="33830" name="Text Box 38"/>
            <p:cNvSpPr txBox="1">
              <a:spLocks noChangeArrowheads="1"/>
            </p:cNvSpPr>
            <p:nvPr/>
          </p:nvSpPr>
          <p:spPr bwMode="auto">
            <a:xfrm>
              <a:off x="708" y="787"/>
              <a:ext cx="624" cy="37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sz="3200">
                  <a:solidFill>
                    <a:schemeClr val="tx1"/>
                  </a:solidFill>
                  <a:latin typeface="Comic Sans MS" panose="030F0702030302020204" pitchFamily="66" charset="0"/>
                </a:rPr>
                <a:t>90</a:t>
              </a:r>
              <a:r>
                <a:rPr lang="en-US">
                  <a:solidFill>
                    <a:schemeClr val="tx1"/>
                  </a:solidFill>
                </a:rPr>
                <a:t>°</a:t>
              </a:r>
            </a:p>
          </p:txBody>
        </p:sp>
      </p:grpSp>
      <p:sp>
        <p:nvSpPr>
          <p:cNvPr id="40" name="Text Box 3"/>
          <p:cNvSpPr txBox="1">
            <a:spLocks noChangeArrowheads="1"/>
          </p:cNvSpPr>
          <p:nvPr/>
        </p:nvSpPr>
        <p:spPr bwMode="auto">
          <a:xfrm>
            <a:off x="841055" y="4697412"/>
            <a:ext cx="8164712" cy="7100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zh-CN" altLang="en-US" sz="4000" dirty="0">
                <a:solidFill>
                  <a:schemeClr val="tx1"/>
                </a:solidFill>
                <a:ea typeface="黑体" panose="02010609060101010101" pitchFamily="49" charset="-122"/>
              </a:rPr>
              <a:t>正方形和长方形的内角和是</a:t>
            </a:r>
            <a:r>
              <a:rPr lang="en-US" altLang="zh-CN" sz="4000" dirty="0">
                <a:ea typeface="黑体" panose="02010609060101010101" pitchFamily="49" charset="-122"/>
              </a:rPr>
              <a:t>360</a:t>
            </a:r>
            <a:r>
              <a:rPr lang="en-US" altLang="zh-CN" sz="4000" dirty="0" smtClean="0">
                <a:ea typeface="黑体" panose="02010609060101010101" pitchFamily="49" charset="-122"/>
              </a:rPr>
              <a:t>°</a:t>
            </a:r>
            <a:r>
              <a:rPr lang="zh-CN" altLang="en-US" sz="4000" dirty="0" smtClean="0">
                <a:solidFill>
                  <a:schemeClr val="tx1"/>
                </a:solidFill>
                <a:ea typeface="黑体" panose="02010609060101010101" pitchFamily="49" charset="-122"/>
              </a:rPr>
              <a:t>。</a:t>
            </a:r>
            <a:endParaRPr lang="zh-CN" altLang="en-US" sz="4000" dirty="0">
              <a:solidFill>
                <a:schemeClr val="tx1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500"/>
                                        <p:tgtEl>
                                          <p:spTgt spid="33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500"/>
                                        <p:tgtEl>
                                          <p:spTgt spid="33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500"/>
                                        <p:tgtEl>
                                          <p:spTgt spid="33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38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38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3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3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5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1" dur="500"/>
                                        <p:tgtEl>
                                          <p:spTgt spid="33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5" dur="500"/>
                                        <p:tgtEl>
                                          <p:spTgt spid="33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9" dur="500"/>
                                        <p:tgtEl>
                                          <p:spTgt spid="33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38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38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38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38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3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 autoUpdateAnimBg="0"/>
      <p:bldP spid="40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3"/>
          <p:cNvSpPr>
            <a:spLocks noChangeArrowheads="1"/>
          </p:cNvSpPr>
          <p:nvPr/>
        </p:nvSpPr>
        <p:spPr bwMode="auto">
          <a:xfrm>
            <a:off x="900113" y="1124744"/>
            <a:ext cx="4175125" cy="2447925"/>
          </a:xfrm>
          <a:prstGeom prst="rect">
            <a:avLst/>
          </a:prstGeom>
          <a:solidFill>
            <a:srgbClr val="339933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40968" name="Text Box 8"/>
          <p:cNvSpPr txBox="1">
            <a:spLocks noChangeArrowheads="1"/>
          </p:cNvSpPr>
          <p:nvPr/>
        </p:nvSpPr>
        <p:spPr bwMode="auto">
          <a:xfrm>
            <a:off x="251520" y="3861594"/>
            <a:ext cx="8568952" cy="1456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长方形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、正方形的内角和是</a:t>
            </a:r>
            <a:r>
              <a:rPr 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360</a:t>
            </a:r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，平行四边形、梯形和任意四边形的内角和呢</a:t>
            </a:r>
            <a:r>
              <a:rPr lang="zh-CN" altLang="en-US" sz="3200" b="0" dirty="0"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</a:p>
        </p:txBody>
      </p:sp>
      <p:pic>
        <p:nvPicPr>
          <p:cNvPr id="40969" name="Picture 9" descr="图片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63171" y="5229200"/>
            <a:ext cx="2687605" cy="11685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70" name="Rectangle 10"/>
          <p:cNvSpPr>
            <a:spLocks noChangeArrowheads="1"/>
          </p:cNvSpPr>
          <p:nvPr/>
        </p:nvSpPr>
        <p:spPr bwMode="auto">
          <a:xfrm>
            <a:off x="6011863" y="1124744"/>
            <a:ext cx="2089150" cy="2447925"/>
          </a:xfrm>
          <a:prstGeom prst="rect">
            <a:avLst/>
          </a:prstGeom>
          <a:solidFill>
            <a:srgbClr val="339933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8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09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09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09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09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0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409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409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09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09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09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 animBg="1"/>
      <p:bldP spid="40968" grpId="0" autoUpdateAnimBg="0"/>
      <p:bldP spid="4097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7" name="AutoShape 5"/>
          <p:cNvSpPr>
            <a:spLocks noChangeArrowheads="1"/>
          </p:cNvSpPr>
          <p:nvPr/>
        </p:nvSpPr>
        <p:spPr bwMode="auto">
          <a:xfrm>
            <a:off x="341214" y="4725144"/>
            <a:ext cx="8604447" cy="1584176"/>
          </a:xfrm>
          <a:prstGeom prst="cloudCallout">
            <a:avLst>
              <a:gd name="adj1" fmla="val -40562"/>
              <a:gd name="adj2" fmla="val 19334"/>
            </a:avLst>
          </a:prstGeom>
          <a:solidFill>
            <a:srgbClr val="FFFFCC"/>
          </a:solidFill>
          <a:ln w="6350">
            <a:solidFill>
              <a:srgbClr val="99CCFF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/>
          <a:p>
            <a:pPr>
              <a:lnSpc>
                <a:spcPct val="150000"/>
              </a:lnSpc>
              <a:buFontTx/>
              <a:buNone/>
            </a:pPr>
            <a:r>
              <a:rPr lang="zh-CN" altLang="en-US" sz="3200" dirty="0">
                <a:ea typeface="华文新魏" panose="02010800040101010101" pitchFamily="2" charset="-122"/>
              </a:rPr>
              <a:t>看看你能有哪些不同的方法，快试试吧！</a:t>
            </a:r>
          </a:p>
        </p:txBody>
      </p:sp>
      <p:sp>
        <p:nvSpPr>
          <p:cNvPr id="44038" name="Rectangle 6"/>
          <p:cNvSpPr>
            <a:spLocks noChangeArrowheads="1"/>
          </p:cNvSpPr>
          <p:nvPr/>
        </p:nvSpPr>
        <p:spPr bwMode="auto">
          <a:xfrm>
            <a:off x="5075238" y="2852738"/>
            <a:ext cx="1368425" cy="1368425"/>
          </a:xfrm>
          <a:prstGeom prst="rect">
            <a:avLst/>
          </a:prstGeom>
          <a:noFill/>
          <a:ln w="38100" algn="ctr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3300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44039" name="AutoShape 7"/>
          <p:cNvSpPr>
            <a:spLocks noChangeArrowheads="1"/>
          </p:cNvSpPr>
          <p:nvPr/>
        </p:nvSpPr>
        <p:spPr bwMode="auto">
          <a:xfrm>
            <a:off x="6732588" y="3429000"/>
            <a:ext cx="2016125" cy="792163"/>
          </a:xfrm>
          <a:prstGeom prst="parallelogram">
            <a:avLst>
              <a:gd name="adj" fmla="val 63627"/>
            </a:avLst>
          </a:prstGeom>
          <a:noFill/>
          <a:ln w="38100" algn="ctr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3300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44040" name="AutoShape 8"/>
          <p:cNvSpPr>
            <a:spLocks noChangeArrowheads="1"/>
          </p:cNvSpPr>
          <p:nvPr/>
        </p:nvSpPr>
        <p:spPr bwMode="auto">
          <a:xfrm rot="10800000">
            <a:off x="755650" y="3284538"/>
            <a:ext cx="1871663" cy="857250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noFill/>
          <a:ln w="38100" algn="ctr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3300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44041" name="Freeform 9"/>
          <p:cNvSpPr/>
          <p:nvPr/>
        </p:nvSpPr>
        <p:spPr bwMode="auto">
          <a:xfrm>
            <a:off x="2771775" y="2925763"/>
            <a:ext cx="1871663" cy="1223962"/>
          </a:xfrm>
          <a:custGeom>
            <a:avLst/>
            <a:gdLst>
              <a:gd name="T0" fmla="*/ 453 w 1179"/>
              <a:gd name="T1" fmla="*/ 0 h 771"/>
              <a:gd name="T2" fmla="*/ 0 w 1179"/>
              <a:gd name="T3" fmla="*/ 771 h 771"/>
              <a:gd name="T4" fmla="*/ 1179 w 1179"/>
              <a:gd name="T5" fmla="*/ 771 h 771"/>
              <a:gd name="T6" fmla="*/ 1043 w 1179"/>
              <a:gd name="T7" fmla="*/ 318 h 771"/>
              <a:gd name="T8" fmla="*/ 453 w 1179"/>
              <a:gd name="T9" fmla="*/ 0 h 7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79" h="771">
                <a:moveTo>
                  <a:pt x="453" y="0"/>
                </a:moveTo>
                <a:lnTo>
                  <a:pt x="0" y="771"/>
                </a:lnTo>
                <a:lnTo>
                  <a:pt x="1179" y="771"/>
                </a:lnTo>
                <a:lnTo>
                  <a:pt x="1043" y="318"/>
                </a:lnTo>
                <a:lnTo>
                  <a:pt x="453" y="0"/>
                </a:lnTo>
                <a:close/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3300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/>
          <a:p>
            <a:endParaRPr lang="zh-CN" altLang="en-US"/>
          </a:p>
        </p:txBody>
      </p:sp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188575" y="941962"/>
            <a:ext cx="8568952" cy="1456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长方形</a:t>
            </a:r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、正方形的内角和是</a:t>
            </a:r>
            <a:r>
              <a:rPr lang="en-US" sz="32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360</a:t>
            </a:r>
            <a:r>
              <a:rPr lang="en-US" altLang="zh-CN" sz="32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，平行四边形、梯形和任意四边形的内角和呢</a:t>
            </a:r>
            <a:r>
              <a:rPr lang="zh-CN" altLang="en-US" sz="3200" b="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3" dur="500"/>
                                        <p:tgtEl>
                                          <p:spTgt spid="44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" dur="500"/>
                                        <p:tgtEl>
                                          <p:spTgt spid="44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1" dur="500"/>
                                        <p:tgtEl>
                                          <p:spTgt spid="44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5" dur="500"/>
                                        <p:tgtEl>
                                          <p:spTgt spid="44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0" dur="80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1" dur="80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80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7" grpId="0" animBg="1"/>
      <p:bldP spid="44038" grpId="0" animBg="1"/>
      <p:bldP spid="44039" grpId="0" animBg="1"/>
      <p:bldP spid="44040" grpId="0" animBg="1"/>
      <p:bldP spid="44041" grpId="0" animBg="1"/>
      <p:bldP spid="11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339752" y="885049"/>
            <a:ext cx="619268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ea typeface="楷体_GB2312"/>
              </a:rPr>
              <a:t>        可以用量角器量一量各角的度数，再加起来。</a:t>
            </a:r>
            <a:endParaRPr lang="zh-CN" altLang="en-US" sz="3200" dirty="0">
              <a:solidFill>
                <a:schemeClr val="tx1"/>
              </a:solidFill>
              <a:ea typeface="楷体_GB231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61531" y="1952778"/>
            <a:ext cx="3717082" cy="1898834"/>
          </a:xfrm>
          <a:prstGeom prst="rect">
            <a:avLst/>
          </a:prstGeom>
        </p:spPr>
      </p:pic>
      <p:sp>
        <p:nvSpPr>
          <p:cNvPr id="5" name="流程图: 磁盘 4"/>
          <p:cNvSpPr/>
          <p:nvPr/>
        </p:nvSpPr>
        <p:spPr>
          <a:xfrm>
            <a:off x="467545" y="868483"/>
            <a:ext cx="1728192" cy="728791"/>
          </a:xfrm>
          <a:prstGeom prst="flowChartMagneticDisk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</a:rPr>
              <a:t>方法一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339752" y="4288740"/>
            <a:ext cx="64807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ea typeface="楷体_GB2312"/>
              </a:rPr>
              <a:t>把四边形各个角减下来，拼一拼。</a:t>
            </a:r>
            <a:endParaRPr lang="zh-CN" altLang="en-US" sz="3200" dirty="0">
              <a:solidFill>
                <a:schemeClr val="tx1"/>
              </a:solidFill>
              <a:ea typeface="楷体_GB2312"/>
            </a:endParaRPr>
          </a:p>
        </p:txBody>
      </p:sp>
      <p:sp>
        <p:nvSpPr>
          <p:cNvPr id="8" name="流程图: 磁盘 7"/>
          <p:cNvSpPr/>
          <p:nvPr/>
        </p:nvSpPr>
        <p:spPr>
          <a:xfrm>
            <a:off x="467545" y="4144724"/>
            <a:ext cx="1728192" cy="728791"/>
          </a:xfrm>
          <a:prstGeom prst="flowChartMagneticDisk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</a:rPr>
              <a:t>方法二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755576" y="5229200"/>
            <a:ext cx="7705725" cy="710067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lIns="90000" tIns="46800" rIns="90000" bIns="46800">
            <a:spAutoFit/>
          </a:bodyPr>
          <a:lstStyle/>
          <a:p>
            <a:pPr algn="l">
              <a:buFontTx/>
              <a:buNone/>
            </a:pPr>
            <a:r>
              <a:rPr lang="zh-CN" altLang="en-US" sz="4000" dirty="0">
                <a:solidFill>
                  <a:srgbClr val="FF0000"/>
                </a:solidFill>
              </a:rPr>
              <a:t>四边形四个角的度数之和是</a:t>
            </a:r>
            <a:r>
              <a:rPr lang="en-US" altLang="zh-CN" sz="4000" dirty="0">
                <a:solidFill>
                  <a:srgbClr val="FF0000"/>
                </a:solidFill>
              </a:rPr>
              <a:t>360</a:t>
            </a:r>
            <a:r>
              <a:rPr lang="en-US" altLang="zh-CN" sz="4000" dirty="0" smtClean="0">
                <a:solidFill>
                  <a:srgbClr val="FF0000"/>
                </a:solidFill>
                <a:ea typeface="宋体" panose="02010600030101010101" pitchFamily="2" charset="-122"/>
              </a:rPr>
              <a:t>°</a:t>
            </a:r>
            <a:r>
              <a:rPr lang="zh-CN" altLang="en-US" sz="4000" dirty="0" smtClean="0">
                <a:solidFill>
                  <a:srgbClr val="FF0000"/>
                </a:solidFill>
                <a:ea typeface="宋体" panose="02010600030101010101" pitchFamily="2" charset="-122"/>
              </a:rPr>
              <a:t>。</a:t>
            </a:r>
            <a:endParaRPr lang="en-US" altLang="zh-CN" sz="4000" dirty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7" grpId="0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496" y="1192138"/>
            <a:ext cx="9073007" cy="220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8" name="Text Box 24"/>
          <p:cNvSpPr txBox="1">
            <a:spLocks noChangeArrowheads="1"/>
          </p:cNvSpPr>
          <p:nvPr/>
        </p:nvSpPr>
        <p:spPr bwMode="auto">
          <a:xfrm>
            <a:off x="742975" y="538803"/>
            <a:ext cx="765805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 b="1" dirty="0" smtClean="0"/>
              <a:t>画一画</a:t>
            </a:r>
            <a:r>
              <a:rPr lang="zh-CN" altLang="en-US" sz="3200" b="1" dirty="0"/>
              <a:t>，算一算，你发现了什么？</a:t>
            </a:r>
          </a:p>
        </p:txBody>
      </p:sp>
      <p:sp>
        <p:nvSpPr>
          <p:cNvPr id="6169" name="Text Box 25"/>
          <p:cNvSpPr txBox="1">
            <a:spLocks noChangeArrowheads="1"/>
          </p:cNvSpPr>
          <p:nvPr/>
        </p:nvSpPr>
        <p:spPr bwMode="auto">
          <a:xfrm>
            <a:off x="6260306" y="2012241"/>
            <a:ext cx="50958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</a:rPr>
              <a:t>6</a:t>
            </a:r>
          </a:p>
        </p:txBody>
      </p:sp>
      <p:sp>
        <p:nvSpPr>
          <p:cNvPr id="6170" name="Text Box 26"/>
          <p:cNvSpPr txBox="1">
            <a:spLocks noChangeArrowheads="1"/>
          </p:cNvSpPr>
          <p:nvPr/>
        </p:nvSpPr>
        <p:spPr bwMode="auto">
          <a:xfrm>
            <a:off x="7267198" y="1995095"/>
            <a:ext cx="50958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</a:rPr>
              <a:t>7</a:t>
            </a:r>
          </a:p>
        </p:txBody>
      </p:sp>
      <p:sp>
        <p:nvSpPr>
          <p:cNvPr id="6171" name="Text Box 27"/>
          <p:cNvSpPr txBox="1">
            <a:spLocks noChangeArrowheads="1"/>
          </p:cNvSpPr>
          <p:nvPr/>
        </p:nvSpPr>
        <p:spPr bwMode="auto">
          <a:xfrm>
            <a:off x="3563888" y="2757459"/>
            <a:ext cx="47783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</a:rPr>
              <a:t>2</a:t>
            </a:r>
          </a:p>
        </p:txBody>
      </p:sp>
      <p:sp>
        <p:nvSpPr>
          <p:cNvPr id="6172" name="Text Box 28"/>
          <p:cNvSpPr txBox="1">
            <a:spLocks noChangeArrowheads="1"/>
          </p:cNvSpPr>
          <p:nvPr/>
        </p:nvSpPr>
        <p:spPr bwMode="auto">
          <a:xfrm>
            <a:off x="5294037" y="2763511"/>
            <a:ext cx="47783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</a:rPr>
              <a:t>3</a:t>
            </a:r>
          </a:p>
        </p:txBody>
      </p:sp>
      <p:sp>
        <p:nvSpPr>
          <p:cNvPr id="6173" name="Text Box 29"/>
          <p:cNvSpPr txBox="1">
            <a:spLocks noChangeArrowheads="1"/>
          </p:cNvSpPr>
          <p:nvPr/>
        </p:nvSpPr>
        <p:spPr bwMode="auto">
          <a:xfrm>
            <a:off x="6938404" y="2742535"/>
            <a:ext cx="1152525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>
              <a:lnSpc>
                <a:spcPts val="2400"/>
              </a:lnSpc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</a:rPr>
              <a:t>180</a:t>
            </a: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º</a:t>
            </a: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×5</a:t>
            </a:r>
          </a:p>
        </p:txBody>
      </p:sp>
      <p:sp>
        <p:nvSpPr>
          <p:cNvPr id="6174" name="Text Box 30"/>
          <p:cNvSpPr txBox="1">
            <a:spLocks noChangeArrowheads="1"/>
          </p:cNvSpPr>
          <p:nvPr/>
        </p:nvSpPr>
        <p:spPr bwMode="auto">
          <a:xfrm>
            <a:off x="5922857" y="2746762"/>
            <a:ext cx="112992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>
              <a:lnSpc>
                <a:spcPts val="2400"/>
              </a:lnSpc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</a:rPr>
              <a:t>180</a:t>
            </a: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º</a:t>
            </a: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×4</a:t>
            </a:r>
          </a:p>
        </p:txBody>
      </p:sp>
      <p:sp>
        <p:nvSpPr>
          <p:cNvPr id="6176" name="Line 32"/>
          <p:cNvSpPr>
            <a:spLocks noChangeShapeType="1"/>
          </p:cNvSpPr>
          <p:nvPr/>
        </p:nvSpPr>
        <p:spPr bwMode="auto">
          <a:xfrm flipH="1" flipV="1">
            <a:off x="6358731" y="1269925"/>
            <a:ext cx="350838" cy="622300"/>
          </a:xfrm>
          <a:prstGeom prst="line">
            <a:avLst/>
          </a:prstGeom>
          <a:noFill/>
          <a:ln w="15875">
            <a:solidFill>
              <a:srgbClr val="FF0000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 sz="3200"/>
          </a:p>
        </p:txBody>
      </p:sp>
      <p:sp>
        <p:nvSpPr>
          <p:cNvPr id="6177" name="Line 33"/>
          <p:cNvSpPr>
            <a:spLocks noChangeShapeType="1"/>
          </p:cNvSpPr>
          <p:nvPr/>
        </p:nvSpPr>
        <p:spPr bwMode="auto">
          <a:xfrm flipH="1" flipV="1">
            <a:off x="6363494" y="1269925"/>
            <a:ext cx="1587" cy="622300"/>
          </a:xfrm>
          <a:prstGeom prst="line">
            <a:avLst/>
          </a:prstGeom>
          <a:noFill/>
          <a:ln w="15875">
            <a:solidFill>
              <a:srgbClr val="FF0000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 sz="3200"/>
          </a:p>
        </p:txBody>
      </p:sp>
      <p:sp>
        <p:nvSpPr>
          <p:cNvPr id="6178" name="Line 34"/>
          <p:cNvSpPr>
            <a:spLocks noChangeShapeType="1"/>
          </p:cNvSpPr>
          <p:nvPr/>
        </p:nvSpPr>
        <p:spPr bwMode="auto">
          <a:xfrm flipH="1" flipV="1">
            <a:off x="6360319" y="1269925"/>
            <a:ext cx="515937" cy="311150"/>
          </a:xfrm>
          <a:prstGeom prst="line">
            <a:avLst/>
          </a:prstGeom>
          <a:noFill/>
          <a:ln w="15875">
            <a:solidFill>
              <a:srgbClr val="FF0000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 sz="3200"/>
          </a:p>
        </p:txBody>
      </p:sp>
      <p:sp>
        <p:nvSpPr>
          <p:cNvPr id="6179" name="Line 35"/>
          <p:cNvSpPr>
            <a:spLocks noChangeShapeType="1"/>
          </p:cNvSpPr>
          <p:nvPr/>
        </p:nvSpPr>
        <p:spPr bwMode="auto">
          <a:xfrm flipH="1" flipV="1">
            <a:off x="7242646" y="1401688"/>
            <a:ext cx="544042" cy="6348"/>
          </a:xfrm>
          <a:prstGeom prst="line">
            <a:avLst/>
          </a:prstGeom>
          <a:noFill/>
          <a:ln w="15875">
            <a:solidFill>
              <a:srgbClr val="FF0000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 sz="3200"/>
          </a:p>
        </p:txBody>
      </p:sp>
      <p:sp>
        <p:nvSpPr>
          <p:cNvPr id="6180" name="Line 36"/>
          <p:cNvSpPr>
            <a:spLocks noChangeShapeType="1"/>
          </p:cNvSpPr>
          <p:nvPr/>
        </p:nvSpPr>
        <p:spPr bwMode="auto">
          <a:xfrm flipH="1" flipV="1">
            <a:off x="7242645" y="1408037"/>
            <a:ext cx="634677" cy="269619"/>
          </a:xfrm>
          <a:prstGeom prst="line">
            <a:avLst/>
          </a:prstGeom>
          <a:noFill/>
          <a:ln w="15875">
            <a:solidFill>
              <a:srgbClr val="FF0000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 sz="3200"/>
          </a:p>
        </p:txBody>
      </p:sp>
      <p:sp>
        <p:nvSpPr>
          <p:cNvPr id="6181" name="Line 37"/>
          <p:cNvSpPr>
            <a:spLocks noChangeShapeType="1"/>
          </p:cNvSpPr>
          <p:nvPr/>
        </p:nvSpPr>
        <p:spPr bwMode="auto">
          <a:xfrm flipH="1" flipV="1">
            <a:off x="7242645" y="1408037"/>
            <a:ext cx="425698" cy="477837"/>
          </a:xfrm>
          <a:prstGeom prst="line">
            <a:avLst/>
          </a:prstGeom>
          <a:noFill/>
          <a:ln w="15875">
            <a:solidFill>
              <a:srgbClr val="FF0000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 sz="3200"/>
          </a:p>
        </p:txBody>
      </p:sp>
      <p:sp>
        <p:nvSpPr>
          <p:cNvPr id="6182" name="Line 38"/>
          <p:cNvSpPr>
            <a:spLocks noChangeShapeType="1"/>
          </p:cNvSpPr>
          <p:nvPr/>
        </p:nvSpPr>
        <p:spPr bwMode="auto">
          <a:xfrm flipH="1" flipV="1">
            <a:off x="7236296" y="1403275"/>
            <a:ext cx="114300" cy="482600"/>
          </a:xfrm>
          <a:prstGeom prst="line">
            <a:avLst/>
          </a:prstGeom>
          <a:noFill/>
          <a:ln w="15875">
            <a:solidFill>
              <a:srgbClr val="FF0000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 sz="3200"/>
          </a:p>
        </p:txBody>
      </p:sp>
      <p:grpSp>
        <p:nvGrpSpPr>
          <p:cNvPr id="2" name="组合 1"/>
          <p:cNvGrpSpPr/>
          <p:nvPr/>
        </p:nvGrpSpPr>
        <p:grpSpPr bwMode="auto">
          <a:xfrm>
            <a:off x="752389" y="3804816"/>
            <a:ext cx="8068083" cy="2063544"/>
            <a:chOff x="751810" y="4970463"/>
            <a:chExt cx="8068895" cy="2064595"/>
          </a:xfrm>
        </p:grpSpPr>
        <p:pic>
          <p:nvPicPr>
            <p:cNvPr id="6163" name="Picture 39" descr="8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1810" y="4999392"/>
              <a:ext cx="1218180" cy="1551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64" name="AutoShape 27"/>
            <p:cNvSpPr>
              <a:spLocks noChangeArrowheads="1"/>
            </p:cNvSpPr>
            <p:nvPr/>
          </p:nvSpPr>
          <p:spPr bwMode="auto">
            <a:xfrm>
              <a:off x="2241551" y="4970463"/>
              <a:ext cx="6579154" cy="2064595"/>
            </a:xfrm>
            <a:prstGeom prst="wedgeRoundRectCallout">
              <a:avLst>
                <a:gd name="adj1" fmla="val -53310"/>
                <a:gd name="adj2" fmla="val -29329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3200" b="1" dirty="0">
                  <a:solidFill>
                    <a:schemeClr val="tx1"/>
                  </a:solidFill>
                  <a:latin typeface="楷体_GB2312" pitchFamily="49" charset="-122"/>
                </a:rPr>
                <a:t>我发现每个多边形都可以分成</a:t>
              </a:r>
              <a:endParaRPr lang="en-US" altLang="zh-CN" sz="3200" b="1" dirty="0">
                <a:solidFill>
                  <a:schemeClr val="tx1"/>
                </a:solidFill>
                <a:latin typeface="楷体_GB2312" pitchFamily="49" charset="-122"/>
              </a:endParaRPr>
            </a:p>
            <a:p>
              <a:pPr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3200" b="1" dirty="0">
                  <a:solidFill>
                    <a:schemeClr val="tx1"/>
                  </a:solidFill>
                  <a:latin typeface="楷体_GB2312" pitchFamily="49" charset="-122"/>
                </a:rPr>
                <a:t>“边数”－</a:t>
              </a:r>
              <a:r>
                <a:rPr lang="zh-CN" altLang="en-US" sz="3200" b="1" dirty="0">
                  <a:solidFill>
                    <a:schemeClr val="tx1"/>
                  </a:solidFill>
                </a:rPr>
                <a:t>2</a:t>
              </a:r>
              <a:r>
                <a:rPr lang="zh-CN" altLang="en-US" sz="3200" b="1" dirty="0">
                  <a:solidFill>
                    <a:schemeClr val="tx1"/>
                  </a:solidFill>
                  <a:latin typeface="楷体_GB2312" pitchFamily="49" charset="-122"/>
                </a:rPr>
                <a:t>个三角形，多边形</a:t>
              </a:r>
              <a:endParaRPr lang="en-US" altLang="zh-CN" sz="3200" b="1" dirty="0">
                <a:solidFill>
                  <a:schemeClr val="tx1"/>
                </a:solidFill>
                <a:latin typeface="楷体_GB2312" pitchFamily="49" charset="-122"/>
              </a:endParaRPr>
            </a:p>
            <a:p>
              <a:pPr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3200" b="1" dirty="0">
                  <a:solidFill>
                    <a:schemeClr val="tx1"/>
                  </a:solidFill>
                  <a:latin typeface="楷体_GB2312" pitchFamily="49" charset="-122"/>
                </a:rPr>
                <a:t>的内角和＝</a:t>
              </a:r>
              <a:r>
                <a:rPr lang="zh-CN" altLang="en-US" sz="3200" b="1" dirty="0">
                  <a:solidFill>
                    <a:srgbClr val="FF0000"/>
                  </a:solidFill>
                </a:rPr>
                <a:t>180</a:t>
              </a:r>
              <a:r>
                <a:rPr lang="zh-CN" altLang="en-US" sz="3200" b="1" dirty="0">
                  <a:solidFill>
                    <a:srgbClr val="FF0000"/>
                  </a:solidFill>
                  <a:sym typeface="宋体" panose="02010600030101010101" pitchFamily="2" charset="-122"/>
                </a:rPr>
                <a:t>º</a:t>
              </a:r>
              <a:r>
                <a:rPr lang="zh-CN" altLang="en-US" sz="3200" b="1" dirty="0">
                  <a:solidFill>
                    <a:srgbClr val="FF0000"/>
                  </a:solidFill>
                  <a:latin typeface="楷体_GB2312" pitchFamily="49" charset="-122"/>
                  <a:sym typeface="Arial" panose="020B0604020202020204" pitchFamily="34" charset="0"/>
                </a:rPr>
                <a:t>×（边数－</a:t>
              </a:r>
              <a:r>
                <a:rPr lang="zh-CN" altLang="en-US" sz="3200" b="1" dirty="0">
                  <a:solidFill>
                    <a:srgbClr val="FF0000"/>
                  </a:solidFill>
                  <a:sym typeface="Arial" panose="020B0604020202020204" pitchFamily="34" charset="0"/>
                </a:rPr>
                <a:t>2</a:t>
              </a:r>
              <a:r>
                <a:rPr lang="zh-CN" altLang="en-US" sz="3200" b="1" dirty="0">
                  <a:solidFill>
                    <a:srgbClr val="FF0000"/>
                  </a:solidFill>
                  <a:latin typeface="楷体_GB2312" pitchFamily="49" charset="-122"/>
                  <a:sym typeface="Arial" panose="020B0604020202020204" pitchFamily="34" charset="0"/>
                </a:rPr>
                <a:t>）</a:t>
              </a:r>
              <a:r>
                <a:rPr lang="zh-CN" altLang="en-US" sz="3200" b="1" dirty="0">
                  <a:solidFill>
                    <a:schemeClr val="tx1"/>
                  </a:solidFill>
                  <a:latin typeface="楷体_GB2312" pitchFamily="49" charset="-122"/>
                </a:rPr>
                <a:t>。</a:t>
              </a:r>
              <a:endParaRPr lang="en-US" altLang="zh-CN" sz="3200" b="1" dirty="0">
                <a:solidFill>
                  <a:schemeClr val="tx1"/>
                </a:solidFill>
                <a:latin typeface="楷体_GB2312" pitchFamily="49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6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6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6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6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6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6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6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69" grpId="0"/>
      <p:bldP spid="6170" grpId="0"/>
      <p:bldP spid="6171" grpId="0"/>
      <p:bldP spid="6172" grpId="0"/>
      <p:bldP spid="6173" grpId="0"/>
      <p:bldP spid="6174" grpId="0"/>
      <p:bldP spid="6176" grpId="0" animBg="1"/>
      <p:bldP spid="6177" grpId="0" animBg="1"/>
      <p:bldP spid="6178" grpId="0" animBg="1"/>
      <p:bldP spid="6179" grpId="0" animBg="1"/>
      <p:bldP spid="6180" grpId="0" animBg="1"/>
      <p:bldP spid="6181" grpId="0" animBg="1"/>
      <p:bldP spid="6182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865</Words>
  <Application>WPS 演示</Application>
  <PresentationFormat>全屏显示(4:3)</PresentationFormat>
  <Paragraphs>147</Paragraphs>
  <Slides>22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Office 主题</vt:lpstr>
      <vt:lpstr>幻灯片 1</vt:lpstr>
      <vt:lpstr>幻灯片 2</vt:lpstr>
      <vt:lpstr>幻灯片 3</vt:lpstr>
      <vt:lpstr>四边形可以分成哪几类?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人教版数学四年级下第5单元</dc:title>
  <dc:creator>吉林梓翰教育图书有限公司</dc:creator>
  <cp:lastModifiedBy>lenovop</cp:lastModifiedBy>
  <cp:revision>661</cp:revision>
  <dcterms:created xsi:type="dcterms:W3CDTF">2015-11-21T07:20:00Z</dcterms:created>
  <dcterms:modified xsi:type="dcterms:W3CDTF">2021-11-01T03:38:39Z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